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939"/>
    <a:srgbClr val="51875D"/>
    <a:srgbClr val="875E7E"/>
    <a:srgbClr val="FC6868"/>
    <a:srgbClr val="5C757B"/>
    <a:srgbClr val="CF5757"/>
    <a:srgbClr val="CE5757"/>
    <a:srgbClr val="DEA400"/>
    <a:srgbClr val="00727E"/>
    <a:srgbClr val="C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9FDB7-B680-4080-A783-6BEDAC1AEEBB}" v="18" dt="2021-10-26T13:20:2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87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el Quist Kümler" userId="e6e20ca2-0624-48e9-83e7-215172140828" providerId="ADAL" clId="{0589FDB7-B680-4080-A783-6BEDAC1AEEBB}"/>
    <pc:docChg chg="undo custSel addSld modSld">
      <pc:chgData name="Mikkel Quist Kümler" userId="e6e20ca2-0624-48e9-83e7-215172140828" providerId="ADAL" clId="{0589FDB7-B680-4080-A783-6BEDAC1AEEBB}" dt="2021-10-26T13:20:22.499" v="108"/>
      <pc:docMkLst>
        <pc:docMk/>
      </pc:docMkLst>
      <pc:sldChg chg="addSp delSp modSp mod">
        <pc:chgData name="Mikkel Quist Kümler" userId="e6e20ca2-0624-48e9-83e7-215172140828" providerId="ADAL" clId="{0589FDB7-B680-4080-A783-6BEDAC1AEEBB}" dt="2021-10-26T13:11:03.786" v="102" actId="1076"/>
        <pc:sldMkLst>
          <pc:docMk/>
          <pc:sldMk cId="4233833960" sldId="261"/>
        </pc:sldMkLst>
        <pc:spChg chg="mod">
          <ac:chgData name="Mikkel Quist Kümler" userId="e6e20ca2-0624-48e9-83e7-215172140828" providerId="ADAL" clId="{0589FDB7-B680-4080-A783-6BEDAC1AEEBB}" dt="2021-10-26T12:59:12.395" v="74" actId="1076"/>
          <ac:spMkLst>
            <pc:docMk/>
            <pc:sldMk cId="4233833960" sldId="261"/>
            <ac:spMk id="4" creationId="{826810A4-E5B1-4F63-B778-731D3A650DF6}"/>
          </ac:spMkLst>
        </pc:spChg>
        <pc:spChg chg="mod">
          <ac:chgData name="Mikkel Quist Kümler" userId="e6e20ca2-0624-48e9-83e7-215172140828" providerId="ADAL" clId="{0589FDB7-B680-4080-A783-6BEDAC1AEEBB}" dt="2021-10-26T12:59:18.594" v="75" actId="1076"/>
          <ac:spMkLst>
            <pc:docMk/>
            <pc:sldMk cId="4233833960" sldId="261"/>
            <ac:spMk id="5" creationId="{3EFC6A9F-47FA-47B9-BC5C-24EE54E76DEF}"/>
          </ac:spMkLst>
        </pc:spChg>
        <pc:graphicFrameChg chg="mod">
          <ac:chgData name="Mikkel Quist Kümler" userId="e6e20ca2-0624-48e9-83e7-215172140828" providerId="ADAL" clId="{0589FDB7-B680-4080-A783-6BEDAC1AEEBB}" dt="2021-10-26T12:59:02.212" v="73" actId="1076"/>
          <ac:graphicFrameMkLst>
            <pc:docMk/>
            <pc:sldMk cId="4233833960" sldId="261"/>
            <ac:graphicFrameMk id="3" creationId="{77821416-84EF-4A46-AA35-DA96FAC732D6}"/>
          </ac:graphicFrameMkLst>
        </pc:graphicFrameChg>
        <pc:picChg chg="add del mod">
          <ac:chgData name="Mikkel Quist Kümler" userId="e6e20ca2-0624-48e9-83e7-215172140828" providerId="ADAL" clId="{0589FDB7-B680-4080-A783-6BEDAC1AEEBB}" dt="2021-10-26T13:03:29.388" v="84" actId="478"/>
          <ac:picMkLst>
            <pc:docMk/>
            <pc:sldMk cId="4233833960" sldId="261"/>
            <ac:picMk id="6" creationId="{A1FA673A-D2FB-4CBC-9186-19C4CACAFEAB}"/>
          </ac:picMkLst>
        </pc:picChg>
        <pc:picChg chg="add mod">
          <ac:chgData name="Mikkel Quist Kümler" userId="e6e20ca2-0624-48e9-83e7-215172140828" providerId="ADAL" clId="{0589FDB7-B680-4080-A783-6BEDAC1AEEBB}" dt="2021-10-26T13:02:55.695" v="83" actId="1076"/>
          <ac:picMkLst>
            <pc:docMk/>
            <pc:sldMk cId="4233833960" sldId="261"/>
            <ac:picMk id="8" creationId="{C57E9E52-A413-4A4F-8AE0-47C56738BC10}"/>
          </ac:picMkLst>
        </pc:picChg>
        <pc:picChg chg="add mod">
          <ac:chgData name="Mikkel Quist Kümler" userId="e6e20ca2-0624-48e9-83e7-215172140828" providerId="ADAL" clId="{0589FDB7-B680-4080-A783-6BEDAC1AEEBB}" dt="2021-10-26T13:03:52.682" v="88" actId="1076"/>
          <ac:picMkLst>
            <pc:docMk/>
            <pc:sldMk cId="4233833960" sldId="261"/>
            <ac:picMk id="10" creationId="{412B5928-6DD5-4379-99B4-3CD854D26971}"/>
          </ac:picMkLst>
        </pc:picChg>
        <pc:picChg chg="add del mod">
          <ac:chgData name="Mikkel Quist Kümler" userId="e6e20ca2-0624-48e9-83e7-215172140828" providerId="ADAL" clId="{0589FDB7-B680-4080-A783-6BEDAC1AEEBB}" dt="2021-10-26T13:07:19.220" v="93" actId="478"/>
          <ac:picMkLst>
            <pc:docMk/>
            <pc:sldMk cId="4233833960" sldId="261"/>
            <ac:picMk id="12" creationId="{A4DE9134-84DB-4188-88DC-C4A765D006D1}"/>
          </ac:picMkLst>
        </pc:picChg>
        <pc:picChg chg="add mod">
          <ac:chgData name="Mikkel Quist Kümler" userId="e6e20ca2-0624-48e9-83e7-215172140828" providerId="ADAL" clId="{0589FDB7-B680-4080-A783-6BEDAC1AEEBB}" dt="2021-10-26T13:10:24.569" v="96" actId="1076"/>
          <ac:picMkLst>
            <pc:docMk/>
            <pc:sldMk cId="4233833960" sldId="261"/>
            <ac:picMk id="14" creationId="{9F14386D-253E-434B-8C01-EDCEDD23C55B}"/>
          </ac:picMkLst>
        </pc:picChg>
        <pc:picChg chg="add mod">
          <ac:chgData name="Mikkel Quist Kümler" userId="e6e20ca2-0624-48e9-83e7-215172140828" providerId="ADAL" clId="{0589FDB7-B680-4080-A783-6BEDAC1AEEBB}" dt="2021-10-26T13:10:43.488" v="99" actId="1076"/>
          <ac:picMkLst>
            <pc:docMk/>
            <pc:sldMk cId="4233833960" sldId="261"/>
            <ac:picMk id="16" creationId="{223E77C5-08FA-4582-872D-280EEC4BF9DA}"/>
          </ac:picMkLst>
        </pc:picChg>
        <pc:picChg chg="add mod">
          <ac:chgData name="Mikkel Quist Kümler" userId="e6e20ca2-0624-48e9-83e7-215172140828" providerId="ADAL" clId="{0589FDB7-B680-4080-A783-6BEDAC1AEEBB}" dt="2021-10-26T13:11:03.786" v="102" actId="1076"/>
          <ac:picMkLst>
            <pc:docMk/>
            <pc:sldMk cId="4233833960" sldId="261"/>
            <ac:picMk id="18" creationId="{9EF99AB3-468E-4E12-BD7C-319CF3BC1143}"/>
          </ac:picMkLst>
        </pc:picChg>
      </pc:sldChg>
      <pc:sldChg chg="addSp modSp new mod">
        <pc:chgData name="Mikkel Quist Kümler" userId="e6e20ca2-0624-48e9-83e7-215172140828" providerId="ADAL" clId="{0589FDB7-B680-4080-A783-6BEDAC1AEEBB}" dt="2021-10-26T13:20:22.499" v="108"/>
        <pc:sldMkLst>
          <pc:docMk/>
          <pc:sldMk cId="3308027276" sldId="262"/>
        </pc:sldMkLst>
        <pc:spChg chg="add mod">
          <ac:chgData name="Mikkel Quist Kümler" userId="e6e20ca2-0624-48e9-83e7-215172140828" providerId="ADAL" clId="{0589FDB7-B680-4080-A783-6BEDAC1AEEBB}" dt="2021-10-26T12:52:41.285" v="35" actId="207"/>
          <ac:spMkLst>
            <pc:docMk/>
            <pc:sldMk cId="3308027276" sldId="262"/>
            <ac:spMk id="7" creationId="{ADACE456-5D3D-45A3-8F8C-5E2D7E14A971}"/>
          </ac:spMkLst>
        </pc:spChg>
        <pc:spChg chg="add mod">
          <ac:chgData name="Mikkel Quist Kümler" userId="e6e20ca2-0624-48e9-83e7-215172140828" providerId="ADAL" clId="{0589FDB7-B680-4080-A783-6BEDAC1AEEBB}" dt="2021-10-26T12:52:57.923" v="40" actId="207"/>
          <ac:spMkLst>
            <pc:docMk/>
            <pc:sldMk cId="3308027276" sldId="262"/>
            <ac:spMk id="8" creationId="{8952A5C9-0111-424B-BED8-DCF7939F3C70}"/>
          </ac:spMkLst>
        </pc:spChg>
        <pc:spChg chg="add mod">
          <ac:chgData name="Mikkel Quist Kümler" userId="e6e20ca2-0624-48e9-83e7-215172140828" providerId="ADAL" clId="{0589FDB7-B680-4080-A783-6BEDAC1AEEBB}" dt="2021-10-26T12:53:16.243" v="49" actId="1076"/>
          <ac:spMkLst>
            <pc:docMk/>
            <pc:sldMk cId="3308027276" sldId="262"/>
            <ac:spMk id="9" creationId="{BD9AF9E3-2D31-44CE-B9A7-0A3F7A825D5F}"/>
          </ac:spMkLst>
        </pc:spChg>
        <pc:spChg chg="add mod">
          <ac:chgData name="Mikkel Quist Kümler" userId="e6e20ca2-0624-48e9-83e7-215172140828" providerId="ADAL" clId="{0589FDB7-B680-4080-A783-6BEDAC1AEEBB}" dt="2021-10-26T12:53:50.322" v="59" actId="1076"/>
          <ac:spMkLst>
            <pc:docMk/>
            <pc:sldMk cId="3308027276" sldId="262"/>
            <ac:spMk id="10" creationId="{B14EA96A-4DB3-4E9D-A622-72C1C541D568}"/>
          </ac:spMkLst>
        </pc:spChg>
        <pc:spChg chg="add mod">
          <ac:chgData name="Mikkel Quist Kümler" userId="e6e20ca2-0624-48e9-83e7-215172140828" providerId="ADAL" clId="{0589FDB7-B680-4080-A783-6BEDAC1AEEBB}" dt="2021-10-26T12:54:01.043" v="64" actId="1076"/>
          <ac:spMkLst>
            <pc:docMk/>
            <pc:sldMk cId="3308027276" sldId="262"/>
            <ac:spMk id="11" creationId="{726F7FEC-611F-4D35-897F-21D61B92DD6D}"/>
          </ac:spMkLst>
        </pc:spChg>
        <pc:picChg chg="add mod modCrop">
          <ac:chgData name="Mikkel Quist Kümler" userId="e6e20ca2-0624-48e9-83e7-215172140828" providerId="ADAL" clId="{0589FDB7-B680-4080-A783-6BEDAC1AEEBB}" dt="2021-10-26T13:19:46.909" v="104"/>
          <ac:picMkLst>
            <pc:docMk/>
            <pc:sldMk cId="3308027276" sldId="262"/>
            <ac:picMk id="2" creationId="{F31E9568-CCCF-4AC5-B8A2-E1C3C8811EDA}"/>
          </ac:picMkLst>
        </pc:picChg>
        <pc:picChg chg="add mod modCrop">
          <ac:chgData name="Mikkel Quist Kümler" userId="e6e20ca2-0624-48e9-83e7-215172140828" providerId="ADAL" clId="{0589FDB7-B680-4080-A783-6BEDAC1AEEBB}" dt="2021-10-26T13:19:55.813" v="105"/>
          <ac:picMkLst>
            <pc:docMk/>
            <pc:sldMk cId="3308027276" sldId="262"/>
            <ac:picMk id="3" creationId="{1E9812E0-062D-4743-B9E7-2F0E9B5D932F}"/>
          </ac:picMkLst>
        </pc:picChg>
        <pc:picChg chg="add mod modCrop">
          <ac:chgData name="Mikkel Quist Kümler" userId="e6e20ca2-0624-48e9-83e7-215172140828" providerId="ADAL" clId="{0589FDB7-B680-4080-A783-6BEDAC1AEEBB}" dt="2021-10-26T13:20:04.575" v="106"/>
          <ac:picMkLst>
            <pc:docMk/>
            <pc:sldMk cId="3308027276" sldId="262"/>
            <ac:picMk id="4" creationId="{6EE807A1-7516-464B-B928-39F81957B94F}"/>
          </ac:picMkLst>
        </pc:picChg>
        <pc:picChg chg="add mod modCrop">
          <ac:chgData name="Mikkel Quist Kümler" userId="e6e20ca2-0624-48e9-83e7-215172140828" providerId="ADAL" clId="{0589FDB7-B680-4080-A783-6BEDAC1AEEBB}" dt="2021-10-26T13:20:16.016" v="107"/>
          <ac:picMkLst>
            <pc:docMk/>
            <pc:sldMk cId="3308027276" sldId="262"/>
            <ac:picMk id="5" creationId="{594B8F99-F58A-4E6C-BBF4-3DAEADD34DD9}"/>
          </ac:picMkLst>
        </pc:picChg>
        <pc:picChg chg="add mod modCrop">
          <ac:chgData name="Mikkel Quist Kümler" userId="e6e20ca2-0624-48e9-83e7-215172140828" providerId="ADAL" clId="{0589FDB7-B680-4080-A783-6BEDAC1AEEBB}" dt="2021-10-26T13:20:22.499" v="108"/>
          <ac:picMkLst>
            <pc:docMk/>
            <pc:sldMk cId="3308027276" sldId="262"/>
            <ac:picMk id="6" creationId="{CC90CF01-1708-49D1-BCC9-699F57855C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851B4-1208-4468-898B-99D7CB7E6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C153FE7-3281-46D1-ABB9-96D1DBFE6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8A6EC6-26A2-42BB-9BF0-2146B59B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C635A9-05AA-41B6-8066-CABDBC81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9314DB-2364-473F-85FB-43BDF96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73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97D91-E499-4617-9B07-7D443C22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1464B1C-3DA2-431A-9E87-7C8E382B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B9603D-2837-43FE-B176-C839646E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428C9A-A5A5-40F3-A797-8833EA22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0BEC27-67AA-4FD8-A4F6-D280BD58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613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9C42FDA-2C4E-4F52-BEAA-B1FCAAD8D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ECD210C-8D1E-45BC-92FB-9E4A9539C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1E0E82-F71A-4CCF-8A3A-EE500365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99367F-D5C3-45AB-A5B2-A2B848E0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F486D8-F07F-4C0E-8CE2-B8459D62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50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2E743-2C6C-4B99-BAFE-64006790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F2B168-7B24-4B8B-85ED-A7E4A486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056253-F43F-4ACE-B43E-8965750D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76B318-A174-4C6E-A152-1AFDFC1B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875FE9-2D7D-4B56-83BB-48F53B4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46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575FE-5486-4751-B12F-B6B1FE76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62BA34-A4E1-4594-BE57-7F463364D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151E7E-70D8-42A1-9B6A-CF34A638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7762FD-BC77-46A9-A90F-CC3D8996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419C0C-9AA3-469D-8D97-268A1FFB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77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C0B72-8B5D-45FD-B1C3-F05F6B88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6BD7A-FAA9-417F-877E-B51CAE316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57C046-9769-4CDE-82E2-A4AD16AC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37800A-C386-46C6-BCC9-43A8F342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3614CD4-D8B0-4899-936A-8BF1FAD1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336398-D970-4120-AB4F-40799B35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17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DE3D5-A59A-4DDF-BA60-AC801662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FDA576-F64A-44C2-B0E4-4F327E85C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8B6F229-8AF0-408C-8366-564E1AA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E44519-569E-47E5-B3C0-8E4985973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1089FD3-66FC-4640-AABD-FCD4324E6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9DF747-D729-407A-81FC-D21616EA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0451394-8C00-4CAC-A404-AC0FED1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071896B-DFBE-47B2-BA81-D7B38433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42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9DB98-993D-4BD3-8DC4-EA9F8AE7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0315C8-C3C2-441F-B3EA-2996E9A0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779AC4-4092-48F3-A7B4-7248FC16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271DA4-98E0-40A9-BC3B-EAB67F8B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2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D87E1AB-9BD9-472F-87CC-E236E391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4EA88F8-2910-4DDD-98C8-01BF8F30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682037-3EB7-43A3-ADA4-16F8345B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3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118B0-E02D-475C-8FFD-973E75FD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86778F-25F7-4839-957F-963CB2BF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A7CA5B-8C35-4927-A24A-0F054794E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CFDDF49-D0D8-4F62-8E43-CFBD6724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44F370-1C73-4A1E-BB0C-364083B8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CEC8A-F086-46F5-8BE4-F3AD2366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9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395F7-1590-437E-8061-BC466EC5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46ABA97-0F7F-4C77-9483-492095881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53DEBE-8AA2-4F21-A7E6-B86EA0268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DF444B-9CE6-404D-8723-B3C616ED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BF4C51D-FC72-4D98-910F-2430EB42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0FFEAD-0CC0-4B7C-BE00-8A75F8FF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0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44D62AA-DDCB-41E7-87F8-C40A6BE9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CDDE13D-7EBF-4EA8-B4C1-5F577E27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F3EDD5-C842-4E9F-B454-185ED726C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1DDF-342E-45E9-A078-7C6E3A0E89DA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1B0A18-CF2F-41B9-9D81-6320F83E8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F06C29-5D40-4C77-8296-131AD8350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720D-75FE-4649-9C0A-FB292F624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8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56D1B74F-D568-4D45-82F3-20D9B39D1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43" y="255635"/>
            <a:ext cx="537833" cy="65230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6810A4-E5B1-4F63-B778-731D3A650DF6}"/>
              </a:ext>
            </a:extLst>
          </p:cNvPr>
          <p:cNvSpPr/>
          <p:nvPr/>
        </p:nvSpPr>
        <p:spPr>
          <a:xfrm>
            <a:off x="4709490" y="0"/>
            <a:ext cx="2773018" cy="5435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EFC6A9F-47FA-47B9-BC5C-24EE54E76DEF}"/>
              </a:ext>
            </a:extLst>
          </p:cNvPr>
          <p:cNvSpPr txBox="1">
            <a:spLocks/>
          </p:cNvSpPr>
          <p:nvPr/>
        </p:nvSpPr>
        <p:spPr>
          <a:xfrm>
            <a:off x="2491566" y="90250"/>
            <a:ext cx="7208866" cy="352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spc="600" dirty="0">
                <a:solidFill>
                  <a:schemeClr val="bg1"/>
                </a:solidFill>
                <a:latin typeface="Barlow Condensed Light" panose="00000406000000000000" pitchFamily="2" charset="0"/>
              </a:rPr>
              <a:t>1.1 INNOVATORS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0196325-95B9-4F4D-B23B-131A1C9B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727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7" y="2706629"/>
            <a:ext cx="8039100" cy="4292879"/>
          </a:xfrm>
          <a:prstGeom prst="rect">
            <a:avLst/>
          </a:prstGeom>
        </p:spPr>
      </p:pic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4D245B25-2F9A-40BF-8C38-B0814C6F502A}"/>
              </a:ext>
            </a:extLst>
          </p:cNvPr>
          <p:cNvSpPr txBox="1">
            <a:spLocks/>
          </p:cNvSpPr>
          <p:nvPr/>
        </p:nvSpPr>
        <p:spPr>
          <a:xfrm>
            <a:off x="4849869" y="6170040"/>
            <a:ext cx="912123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4E8287"/>
                </a:solidFill>
                <a:latin typeface="+mj-lt"/>
              </a:rPr>
              <a:t>INNOVATORS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683EFD3-2ADA-4A5D-8FAB-0D935C5FF9DA}"/>
              </a:ext>
            </a:extLst>
          </p:cNvPr>
          <p:cNvSpPr txBox="1">
            <a:spLocks/>
          </p:cNvSpPr>
          <p:nvPr/>
        </p:nvSpPr>
        <p:spPr>
          <a:xfrm>
            <a:off x="5592059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7C7CF"/>
                </a:solidFill>
                <a:latin typeface="+mj-lt"/>
              </a:rPr>
              <a:t>EARLY ADOPTERS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E4FBAF0-FB1A-4FFC-826D-24AF3E81B033}"/>
              </a:ext>
            </a:extLst>
          </p:cNvPr>
          <p:cNvSpPr txBox="1">
            <a:spLocks/>
          </p:cNvSpPr>
          <p:nvPr/>
        </p:nvSpPr>
        <p:spPr>
          <a:xfrm>
            <a:off x="729813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7C7CF"/>
                </a:solidFill>
                <a:latin typeface="+mj-lt"/>
              </a:rPr>
              <a:t>EARLY MAJORITY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1749734D-967B-40A2-9216-3691AFE0E8A9}"/>
              </a:ext>
            </a:extLst>
          </p:cNvPr>
          <p:cNvSpPr txBox="1">
            <a:spLocks/>
          </p:cNvSpPr>
          <p:nvPr/>
        </p:nvSpPr>
        <p:spPr>
          <a:xfrm>
            <a:off x="894486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7C7CF"/>
                </a:solidFill>
                <a:latin typeface="+mj-lt"/>
              </a:rPr>
              <a:t>LATE MAJORITY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1320A90F-C570-4B95-9AD5-63D7ABDEAE7B}"/>
              </a:ext>
            </a:extLst>
          </p:cNvPr>
          <p:cNvSpPr txBox="1">
            <a:spLocks/>
          </p:cNvSpPr>
          <p:nvPr/>
        </p:nvSpPr>
        <p:spPr>
          <a:xfrm>
            <a:off x="1052955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7C7CF"/>
                </a:solidFill>
                <a:latin typeface="+mj-lt"/>
              </a:rPr>
              <a:t>LAGGARDS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42FEF4C-BF63-4633-8E90-BB742FDEC2F9}"/>
              </a:ext>
            </a:extLst>
          </p:cNvPr>
          <p:cNvSpPr txBox="1"/>
          <p:nvPr/>
        </p:nvSpPr>
        <p:spPr>
          <a:xfrm>
            <a:off x="299259" y="3654831"/>
            <a:ext cx="42545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accent1"/>
                </a:solidFill>
                <a:latin typeface="Barlow Condensed SemiBold" panose="00000706000000000000" pitchFamily="2" charset="0"/>
              </a:rPr>
              <a:t>DE KØBER IND PÅ:</a:t>
            </a:r>
          </a:p>
          <a:p>
            <a:r>
              <a:rPr lang="da-DK" sz="1800" dirty="0">
                <a:solidFill>
                  <a:schemeClr val="accent1"/>
                </a:solidFill>
                <a:latin typeface="+mj-lt"/>
              </a:rPr>
              <a:t>Arkitektur, systemdesign, prototyper, test</a:t>
            </a:r>
          </a:p>
          <a:p>
            <a:endParaRPr lang="da-DK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1"/>
                </a:solidFill>
                <a:latin typeface="Barlow Condensed SemiBold" panose="00000706000000000000" pitchFamily="2" charset="0"/>
              </a:rPr>
              <a:t>DU FANGER DEM BL.A. GENNEM:</a:t>
            </a:r>
          </a:p>
          <a:p>
            <a:r>
              <a:rPr lang="da-DK" sz="1800" dirty="0">
                <a:solidFill>
                  <a:schemeClr val="accent1"/>
                </a:solidFill>
                <a:latin typeface="+mj-lt"/>
              </a:rPr>
              <a:t>Anbefalinger fra guruer, teknologimedier</a:t>
            </a:r>
          </a:p>
        </p:txBody>
      </p:sp>
      <p:graphicFrame>
        <p:nvGraphicFramePr>
          <p:cNvPr id="24" name="Tabel 24">
            <a:extLst>
              <a:ext uri="{FF2B5EF4-FFF2-40B4-BE49-F238E27FC236}">
                <a16:creationId xmlns:a16="http://schemas.microsoft.com/office/drawing/2014/main" id="{2FB78D9D-587E-42FB-9404-0360E0D9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83520"/>
              </p:ext>
            </p:extLst>
          </p:nvPr>
        </p:nvGraphicFramePr>
        <p:xfrm>
          <a:off x="299259" y="973265"/>
          <a:ext cx="7514705" cy="22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14705">
                  <a:extLst>
                    <a:ext uri="{9D8B030D-6E8A-4147-A177-3AD203B41FA5}">
                      <a16:colId xmlns:a16="http://schemas.microsoft.com/office/drawing/2014/main" val="3654473250"/>
                    </a:ext>
                  </a:extLst>
                </a:gridCol>
              </a:tblGrid>
              <a:tr h="445981">
                <a:tc>
                  <a:txBody>
                    <a:bodyPr/>
                    <a:lstStyle/>
                    <a:p>
                      <a:r>
                        <a:rPr lang="da-DK" b="0" dirty="0">
                          <a:latin typeface="Barlow Condensed SemiBold" panose="00000706000000000000" pitchFamily="2" charset="0"/>
                        </a:rPr>
                        <a:t>KENDETEGN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1949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latin typeface="+mj-lt"/>
                        </a:rPr>
                        <a:t>Er altid aggressivt på jagt efter nye teknologier og produkter</a:t>
                      </a:r>
                      <a:endParaRPr lang="da-DK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44875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latin typeface="+mj-lt"/>
                        </a:rPr>
                        <a:t>Tænder på teknologiske fremskridt, og nyder at udforske nye teknologier og muligheder</a:t>
                      </a:r>
                      <a:endParaRPr lang="da-DK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46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latin typeface="+mj-lt"/>
                        </a:rPr>
                        <a:t>Har ikke noget imod at være med i testfaser</a:t>
                      </a:r>
                      <a:endParaRPr lang="da-DK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003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latin typeface="+mj-lt"/>
                        </a:rPr>
                        <a:t>Gode </a:t>
                      </a:r>
                      <a:r>
                        <a:rPr lang="da-DK" sz="1800" kern="1200" dirty="0" err="1">
                          <a:solidFill>
                            <a:schemeClr val="bg1"/>
                          </a:solidFill>
                          <a:latin typeface="+mj-lt"/>
                        </a:rPr>
                        <a:t>medskabere</a:t>
                      </a:r>
                      <a:r>
                        <a:rPr lang="da-DK" sz="1800" kern="1200" dirty="0">
                          <a:solidFill>
                            <a:schemeClr val="bg1"/>
                          </a:solidFill>
                          <a:latin typeface="+mj-lt"/>
                        </a:rPr>
                        <a:t> af produkter</a:t>
                      </a:r>
                      <a:endParaRPr lang="da-DK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69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1EE400-604C-4F52-BD20-660DAD61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7" y="2706628"/>
            <a:ext cx="8039100" cy="429287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6D1B74F-D568-4D45-82F3-20D9B39D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43" y="255635"/>
            <a:ext cx="537833" cy="65230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6810A4-E5B1-4F63-B778-731D3A650DF6}"/>
              </a:ext>
            </a:extLst>
          </p:cNvPr>
          <p:cNvSpPr/>
          <p:nvPr/>
        </p:nvSpPr>
        <p:spPr>
          <a:xfrm>
            <a:off x="4433453" y="0"/>
            <a:ext cx="3325092" cy="5435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EFC6A9F-47FA-47B9-BC5C-24EE54E76DEF}"/>
              </a:ext>
            </a:extLst>
          </p:cNvPr>
          <p:cNvSpPr txBox="1">
            <a:spLocks/>
          </p:cNvSpPr>
          <p:nvPr/>
        </p:nvSpPr>
        <p:spPr>
          <a:xfrm>
            <a:off x="2491566" y="79424"/>
            <a:ext cx="7208866" cy="352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spc="600" dirty="0">
                <a:solidFill>
                  <a:schemeClr val="bg1"/>
                </a:solidFill>
                <a:latin typeface="Barlow Condensed Light" panose="00000406000000000000" pitchFamily="2" charset="0"/>
              </a:rPr>
              <a:t>1.2 EARLY ADOPTERS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4D245B25-2F9A-40BF-8C38-B0814C6F502A}"/>
              </a:ext>
            </a:extLst>
          </p:cNvPr>
          <p:cNvSpPr txBox="1">
            <a:spLocks/>
          </p:cNvSpPr>
          <p:nvPr/>
        </p:nvSpPr>
        <p:spPr>
          <a:xfrm>
            <a:off x="4849869" y="6170040"/>
            <a:ext cx="912123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FFC3C3"/>
                </a:solidFill>
                <a:latin typeface="+mj-lt"/>
              </a:rPr>
              <a:t>INNOVATORS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683EFD3-2ADA-4A5D-8FAB-0D935C5FF9DA}"/>
              </a:ext>
            </a:extLst>
          </p:cNvPr>
          <p:cNvSpPr txBox="1">
            <a:spLocks/>
          </p:cNvSpPr>
          <p:nvPr/>
        </p:nvSpPr>
        <p:spPr>
          <a:xfrm>
            <a:off x="5592059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chemeClr val="accent5"/>
                </a:solidFill>
                <a:latin typeface="+mj-lt"/>
              </a:rPr>
              <a:t>EARLY ADOPTERS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E4FBAF0-FB1A-4FFC-826D-24AF3E81B033}"/>
              </a:ext>
            </a:extLst>
          </p:cNvPr>
          <p:cNvSpPr txBox="1">
            <a:spLocks/>
          </p:cNvSpPr>
          <p:nvPr/>
        </p:nvSpPr>
        <p:spPr>
          <a:xfrm>
            <a:off x="729813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FFC3C3"/>
                </a:solidFill>
                <a:latin typeface="+mj-lt"/>
              </a:rPr>
              <a:t>EARLY MAJORITY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1749734D-967B-40A2-9216-3691AFE0E8A9}"/>
              </a:ext>
            </a:extLst>
          </p:cNvPr>
          <p:cNvSpPr txBox="1">
            <a:spLocks/>
          </p:cNvSpPr>
          <p:nvPr/>
        </p:nvSpPr>
        <p:spPr>
          <a:xfrm>
            <a:off x="894486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FFC3C3"/>
                </a:solidFill>
                <a:latin typeface="+mj-lt"/>
              </a:rPr>
              <a:t>LATE MAJORITY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1320A90F-C570-4B95-9AD5-63D7ABDEAE7B}"/>
              </a:ext>
            </a:extLst>
          </p:cNvPr>
          <p:cNvSpPr txBox="1">
            <a:spLocks/>
          </p:cNvSpPr>
          <p:nvPr/>
        </p:nvSpPr>
        <p:spPr>
          <a:xfrm>
            <a:off x="1052955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FFC3C3"/>
                </a:solidFill>
                <a:latin typeface="+mj-lt"/>
              </a:rPr>
              <a:t>LAGGARDS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42FEF4C-BF63-4633-8E90-BB742FDEC2F9}"/>
              </a:ext>
            </a:extLst>
          </p:cNvPr>
          <p:cNvSpPr txBox="1"/>
          <p:nvPr/>
        </p:nvSpPr>
        <p:spPr>
          <a:xfrm>
            <a:off x="299258" y="3654831"/>
            <a:ext cx="476804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000" dirty="0">
                <a:latin typeface="Barlow Condensed SemiBold" panose="00000706000000000000" pitchFamily="2" charset="0"/>
              </a:rPr>
              <a:t>DE KØBER IND PÅ:</a:t>
            </a:r>
          </a:p>
          <a:p>
            <a:r>
              <a:rPr lang="da-DK" sz="1800" dirty="0" err="1">
                <a:latin typeface="+mj-lt"/>
              </a:rPr>
              <a:t>Benchmarks</a:t>
            </a:r>
            <a:r>
              <a:rPr lang="da-DK" sz="1800" dirty="0">
                <a:latin typeface="+mj-lt"/>
              </a:rPr>
              <a:t>, produktanmeldelser, </a:t>
            </a:r>
            <a:r>
              <a:rPr lang="da-DK" sz="1800" dirty="0" err="1">
                <a:latin typeface="+mj-lt"/>
              </a:rPr>
              <a:t>awards</a:t>
            </a:r>
            <a:r>
              <a:rPr lang="da-DK" sz="1800" dirty="0">
                <a:latin typeface="+mj-lt"/>
              </a:rPr>
              <a:t>/priser</a:t>
            </a:r>
          </a:p>
          <a:p>
            <a:endParaRPr lang="da-DK" sz="1800" dirty="0">
              <a:latin typeface="+mj-lt"/>
            </a:endParaRPr>
          </a:p>
          <a:p>
            <a:pPr marL="0" indent="0">
              <a:buNone/>
            </a:pPr>
            <a:r>
              <a:rPr lang="da-DK" sz="2000" dirty="0">
                <a:latin typeface="Barlow Condensed SemiBold" panose="00000706000000000000" pitchFamily="2" charset="0"/>
              </a:rPr>
              <a:t>DU FANGER DEM BL.A. GENNEM:</a:t>
            </a:r>
          </a:p>
          <a:p>
            <a:r>
              <a:rPr lang="da-DK" sz="1800" dirty="0">
                <a:latin typeface="+mj-lt"/>
              </a:rPr>
              <a:t>Anbefalinger fra visionære, erhvervs- og teknologimedier</a:t>
            </a:r>
          </a:p>
        </p:txBody>
      </p:sp>
      <p:graphicFrame>
        <p:nvGraphicFramePr>
          <p:cNvPr id="24" name="Tabel 24">
            <a:extLst>
              <a:ext uri="{FF2B5EF4-FFF2-40B4-BE49-F238E27FC236}">
                <a16:creationId xmlns:a16="http://schemas.microsoft.com/office/drawing/2014/main" id="{2FB78D9D-587E-42FB-9404-0360E0D9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92983"/>
              </p:ext>
            </p:extLst>
          </p:nvPr>
        </p:nvGraphicFramePr>
        <p:xfrm>
          <a:off x="299259" y="973265"/>
          <a:ext cx="6673041" cy="22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3041">
                  <a:extLst>
                    <a:ext uri="{9D8B030D-6E8A-4147-A177-3AD203B41FA5}">
                      <a16:colId xmlns:a16="http://schemas.microsoft.com/office/drawing/2014/main" val="3654473250"/>
                    </a:ext>
                  </a:extLst>
                </a:gridCol>
              </a:tblGrid>
              <a:tr h="445981">
                <a:tc>
                  <a:txBody>
                    <a:bodyPr/>
                    <a:lstStyle/>
                    <a:p>
                      <a:r>
                        <a:rPr lang="da-DK" b="0" dirty="0">
                          <a:latin typeface="Barlow Condensed SemiBold" panose="00000706000000000000" pitchFamily="2" charset="0"/>
                        </a:rPr>
                        <a:t>KENDETEGN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81949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latin typeface="+mj-lt"/>
                        </a:rPr>
                        <a:t>Køber ind på nye produktkoncepter (Selvom de ikke er teknologifikserede)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944875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latin typeface="+mj-lt"/>
                        </a:rPr>
                        <a:t>De har nemt ved at forestille sig fordelene ved ny teknologi. De er visionære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46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latin typeface="+mj-lt"/>
                        </a:rPr>
                        <a:t>Gode til at relatere nye unikke koncepter til deres egne udfordringer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3003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latin typeface="+mj-lt"/>
                        </a:rPr>
                        <a:t>(Men er dårlige referencekunder for </a:t>
                      </a:r>
                      <a:r>
                        <a:rPr lang="da-DK" sz="1800" dirty="0" err="1">
                          <a:latin typeface="+mj-lt"/>
                        </a:rPr>
                        <a:t>Early</a:t>
                      </a:r>
                      <a:r>
                        <a:rPr lang="da-DK" sz="1800" dirty="0">
                          <a:latin typeface="+mj-lt"/>
                        </a:rPr>
                        <a:t> </a:t>
                      </a:r>
                      <a:r>
                        <a:rPr lang="da-DK" sz="1800" dirty="0" err="1">
                          <a:latin typeface="+mj-lt"/>
                        </a:rPr>
                        <a:t>majority</a:t>
                      </a:r>
                      <a:r>
                        <a:rPr lang="da-DK" sz="1800" dirty="0">
                          <a:latin typeface="+mj-lt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98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7AF252D-EF21-42C2-BFB9-433186E800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7" y="2706627"/>
            <a:ext cx="8039101" cy="429288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6D1B74F-D568-4D45-82F3-20D9B39D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43" y="255635"/>
            <a:ext cx="537833" cy="65230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6810A4-E5B1-4F63-B778-731D3A650DF6}"/>
              </a:ext>
            </a:extLst>
          </p:cNvPr>
          <p:cNvSpPr/>
          <p:nvPr/>
        </p:nvSpPr>
        <p:spPr>
          <a:xfrm>
            <a:off x="4474140" y="0"/>
            <a:ext cx="3243718" cy="543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EFC6A9F-47FA-47B9-BC5C-24EE54E76DEF}"/>
              </a:ext>
            </a:extLst>
          </p:cNvPr>
          <p:cNvSpPr txBox="1">
            <a:spLocks/>
          </p:cNvSpPr>
          <p:nvPr/>
        </p:nvSpPr>
        <p:spPr>
          <a:xfrm>
            <a:off x="2491566" y="79424"/>
            <a:ext cx="7208866" cy="352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spc="600" dirty="0">
                <a:solidFill>
                  <a:schemeClr val="bg1"/>
                </a:solidFill>
                <a:latin typeface="Barlow Condensed Light" panose="00000406000000000000" pitchFamily="2" charset="0"/>
              </a:rPr>
              <a:t>1.3 EARLY MAJORITY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4D245B25-2F9A-40BF-8C38-B0814C6F502A}"/>
              </a:ext>
            </a:extLst>
          </p:cNvPr>
          <p:cNvSpPr txBox="1">
            <a:spLocks/>
          </p:cNvSpPr>
          <p:nvPr/>
        </p:nvSpPr>
        <p:spPr>
          <a:xfrm>
            <a:off x="4849869" y="6170040"/>
            <a:ext cx="912123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E8FC0"/>
                </a:solidFill>
                <a:latin typeface="+mj-lt"/>
              </a:rPr>
              <a:t>INNOVATORS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683EFD3-2ADA-4A5D-8FAB-0D935C5FF9DA}"/>
              </a:ext>
            </a:extLst>
          </p:cNvPr>
          <p:cNvSpPr txBox="1">
            <a:spLocks/>
          </p:cNvSpPr>
          <p:nvPr/>
        </p:nvSpPr>
        <p:spPr>
          <a:xfrm>
            <a:off x="5592059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E8FC0"/>
                </a:solidFill>
                <a:latin typeface="+mj-lt"/>
              </a:rPr>
              <a:t>EARLY ADOPTERS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E4FBAF0-FB1A-4FFC-826D-24AF3E81B033}"/>
              </a:ext>
            </a:extLst>
          </p:cNvPr>
          <p:cNvSpPr txBox="1">
            <a:spLocks/>
          </p:cNvSpPr>
          <p:nvPr/>
        </p:nvSpPr>
        <p:spPr>
          <a:xfrm>
            <a:off x="729813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875E7E"/>
                </a:solidFill>
                <a:latin typeface="+mj-lt"/>
              </a:rPr>
              <a:t>EARLY MAJORITY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1749734D-967B-40A2-9216-3691AFE0E8A9}"/>
              </a:ext>
            </a:extLst>
          </p:cNvPr>
          <p:cNvSpPr txBox="1">
            <a:spLocks/>
          </p:cNvSpPr>
          <p:nvPr/>
        </p:nvSpPr>
        <p:spPr>
          <a:xfrm>
            <a:off x="894486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E8FC0"/>
                </a:solidFill>
                <a:latin typeface="+mj-lt"/>
              </a:rPr>
              <a:t>LATE MAJORITY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1320A90F-C570-4B95-9AD5-63D7ABDEAE7B}"/>
              </a:ext>
            </a:extLst>
          </p:cNvPr>
          <p:cNvSpPr txBox="1">
            <a:spLocks/>
          </p:cNvSpPr>
          <p:nvPr/>
        </p:nvSpPr>
        <p:spPr>
          <a:xfrm>
            <a:off x="1052955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E8FC0"/>
                </a:solidFill>
                <a:latin typeface="+mj-lt"/>
              </a:rPr>
              <a:t>LAGGARDS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42FEF4C-BF63-4633-8E90-BB742FDEC2F9}"/>
              </a:ext>
            </a:extLst>
          </p:cNvPr>
          <p:cNvSpPr txBox="1"/>
          <p:nvPr/>
        </p:nvSpPr>
        <p:spPr>
          <a:xfrm>
            <a:off x="299258" y="3654831"/>
            <a:ext cx="57967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  <a:latin typeface="Barlow Condensed SemiBold" panose="00000706000000000000" pitchFamily="2" charset="0"/>
              </a:rPr>
              <a:t>DE KØBER IND PÅ:</a:t>
            </a:r>
          </a:p>
          <a:p>
            <a:r>
              <a:rPr lang="da-DK" sz="1800" dirty="0">
                <a:solidFill>
                  <a:schemeClr val="accent3"/>
                </a:solidFill>
                <a:latin typeface="+mj-lt"/>
              </a:rPr>
              <a:t>Markedsandel/salgsvolumen, 3.parts support, standard certificeringer</a:t>
            </a:r>
          </a:p>
          <a:p>
            <a:endParaRPr lang="da-DK" sz="1800" dirty="0">
              <a:solidFill>
                <a:schemeClr val="accent3"/>
              </a:solidFill>
              <a:latin typeface="+mj-lt"/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  <a:latin typeface="Barlow Condensed SemiBold" panose="00000706000000000000" pitchFamily="2" charset="0"/>
              </a:rPr>
              <a:t>DU FANGER DEM BL.A. GENNEM:</a:t>
            </a:r>
          </a:p>
          <a:p>
            <a:r>
              <a:rPr lang="da-DK" sz="1800" dirty="0">
                <a:solidFill>
                  <a:schemeClr val="accent3"/>
                </a:solidFill>
                <a:latin typeface="+mj-lt"/>
              </a:rPr>
              <a:t>Vertikale fagmedier, analytikere</a:t>
            </a:r>
          </a:p>
        </p:txBody>
      </p:sp>
      <p:graphicFrame>
        <p:nvGraphicFramePr>
          <p:cNvPr id="24" name="Tabel 24">
            <a:extLst>
              <a:ext uri="{FF2B5EF4-FFF2-40B4-BE49-F238E27FC236}">
                <a16:creationId xmlns:a16="http://schemas.microsoft.com/office/drawing/2014/main" id="{2FB78D9D-587E-42FB-9404-0360E0D9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21697"/>
              </p:ext>
            </p:extLst>
          </p:nvPr>
        </p:nvGraphicFramePr>
        <p:xfrm>
          <a:off x="299258" y="973265"/>
          <a:ext cx="7749367" cy="24240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49367">
                  <a:extLst>
                    <a:ext uri="{9D8B030D-6E8A-4147-A177-3AD203B41FA5}">
                      <a16:colId xmlns:a16="http://schemas.microsoft.com/office/drawing/2014/main" val="3654473250"/>
                    </a:ext>
                  </a:extLst>
                </a:gridCol>
              </a:tblGrid>
              <a:tr h="445981">
                <a:tc>
                  <a:txBody>
                    <a:bodyPr/>
                    <a:lstStyle/>
                    <a:p>
                      <a:r>
                        <a:rPr lang="da-DK" b="0" dirty="0">
                          <a:latin typeface="Barlow Condensed SemiBold" panose="00000706000000000000" pitchFamily="2" charset="0"/>
                        </a:rPr>
                        <a:t>KENDETEGN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1949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Kan til et vist punkt relatere til teknologi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44875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I høj grad praktikere (evolution i stedet for revolution)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46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Ok at vente og se, hvad andre gør (har brug for stærke referencer fra deres eget segment)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003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Ønsker ikke at smide etablerede processer væk, men vil typisk have forbedringer til eksisterende forretningsområder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36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CDD74E-1177-4561-8666-13E06BF0A1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6" y="2706627"/>
            <a:ext cx="8039102" cy="429288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6D1B74F-D568-4D45-82F3-20D9B39D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43" y="255635"/>
            <a:ext cx="537833" cy="65230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6810A4-E5B1-4F63-B778-731D3A650DF6}"/>
              </a:ext>
            </a:extLst>
          </p:cNvPr>
          <p:cNvSpPr/>
          <p:nvPr/>
        </p:nvSpPr>
        <p:spPr>
          <a:xfrm>
            <a:off x="4532594" y="0"/>
            <a:ext cx="3126810" cy="543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EFC6A9F-47FA-47B9-BC5C-24EE54E76DEF}"/>
              </a:ext>
            </a:extLst>
          </p:cNvPr>
          <p:cNvSpPr txBox="1">
            <a:spLocks/>
          </p:cNvSpPr>
          <p:nvPr/>
        </p:nvSpPr>
        <p:spPr>
          <a:xfrm>
            <a:off x="2574298" y="79424"/>
            <a:ext cx="7208866" cy="352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spc="600" dirty="0">
                <a:solidFill>
                  <a:schemeClr val="bg1"/>
                </a:solidFill>
                <a:latin typeface="Barlow Condensed Light" panose="00000406000000000000" pitchFamily="2" charset="0"/>
              </a:rPr>
              <a:t>1.4 LATE MAJORITY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4D245B25-2F9A-40BF-8C38-B0814C6F502A}"/>
              </a:ext>
            </a:extLst>
          </p:cNvPr>
          <p:cNvSpPr txBox="1">
            <a:spLocks/>
          </p:cNvSpPr>
          <p:nvPr/>
        </p:nvSpPr>
        <p:spPr>
          <a:xfrm>
            <a:off x="4849869" y="6170040"/>
            <a:ext cx="912123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CCE8E"/>
                </a:solidFill>
                <a:latin typeface="+mj-lt"/>
              </a:rPr>
              <a:t>INNOVATORS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683EFD3-2ADA-4A5D-8FAB-0D935C5FF9DA}"/>
              </a:ext>
            </a:extLst>
          </p:cNvPr>
          <p:cNvSpPr txBox="1">
            <a:spLocks/>
          </p:cNvSpPr>
          <p:nvPr/>
        </p:nvSpPr>
        <p:spPr>
          <a:xfrm>
            <a:off x="5592059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CCE8E"/>
                </a:solidFill>
                <a:latin typeface="+mj-lt"/>
              </a:rPr>
              <a:t>EARLY ADOPTERS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E4FBAF0-FB1A-4FFC-826D-24AF3E81B033}"/>
              </a:ext>
            </a:extLst>
          </p:cNvPr>
          <p:cNvSpPr txBox="1">
            <a:spLocks/>
          </p:cNvSpPr>
          <p:nvPr/>
        </p:nvSpPr>
        <p:spPr>
          <a:xfrm>
            <a:off x="729813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CCE8E"/>
                </a:solidFill>
                <a:latin typeface="+mj-lt"/>
              </a:rPr>
              <a:t>EARLY MAJORITY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1749734D-967B-40A2-9216-3691AFE0E8A9}"/>
              </a:ext>
            </a:extLst>
          </p:cNvPr>
          <p:cNvSpPr txBox="1">
            <a:spLocks/>
          </p:cNvSpPr>
          <p:nvPr/>
        </p:nvSpPr>
        <p:spPr>
          <a:xfrm>
            <a:off x="894486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51875D"/>
                </a:solidFill>
                <a:latin typeface="+mj-lt"/>
              </a:rPr>
              <a:t>LATE MAJORITY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1320A90F-C570-4B95-9AD5-63D7ABDEAE7B}"/>
              </a:ext>
            </a:extLst>
          </p:cNvPr>
          <p:cNvSpPr txBox="1">
            <a:spLocks/>
          </p:cNvSpPr>
          <p:nvPr/>
        </p:nvSpPr>
        <p:spPr>
          <a:xfrm>
            <a:off x="1052955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7CCE8E"/>
                </a:solidFill>
                <a:latin typeface="+mj-lt"/>
              </a:rPr>
              <a:t>LAGGARDS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42FEF4C-BF63-4633-8E90-BB742FDEC2F9}"/>
              </a:ext>
            </a:extLst>
          </p:cNvPr>
          <p:cNvSpPr txBox="1"/>
          <p:nvPr/>
        </p:nvSpPr>
        <p:spPr>
          <a:xfrm>
            <a:off x="299257" y="3298609"/>
            <a:ext cx="62825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accent1"/>
                </a:solidFill>
                <a:latin typeface="Barlow Condensed SemiBold" panose="00000706000000000000" pitchFamily="2" charset="0"/>
              </a:rPr>
              <a:t>DE KØBER IND PÅ:</a:t>
            </a:r>
          </a:p>
          <a:p>
            <a:r>
              <a:rPr lang="da-DK" sz="1800" dirty="0">
                <a:solidFill>
                  <a:schemeClr val="accent1"/>
                </a:solidFill>
                <a:latin typeface="+mj-lt"/>
              </a:rPr>
              <a:t>Omsætning/indtjening, strategiske partnere, top-10 kunder, fuld produktlinje</a:t>
            </a:r>
          </a:p>
          <a:p>
            <a:endParaRPr lang="da-DK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1"/>
                </a:solidFill>
                <a:latin typeface="Barlow Condensed SemiBold" panose="00000706000000000000" pitchFamily="2" charset="0"/>
              </a:rPr>
              <a:t>DU FANGER DEM BL.A. GENNEM:</a:t>
            </a:r>
          </a:p>
          <a:p>
            <a:r>
              <a:rPr lang="da-DK" sz="1800" dirty="0">
                <a:solidFill>
                  <a:schemeClr val="accent1"/>
                </a:solidFill>
                <a:latin typeface="+mj-lt"/>
              </a:rPr>
              <a:t>Erhvervsmedier, finansielle analytikere</a:t>
            </a:r>
          </a:p>
        </p:txBody>
      </p:sp>
      <p:graphicFrame>
        <p:nvGraphicFramePr>
          <p:cNvPr id="24" name="Tabel 24">
            <a:extLst>
              <a:ext uri="{FF2B5EF4-FFF2-40B4-BE49-F238E27FC236}">
                <a16:creationId xmlns:a16="http://schemas.microsoft.com/office/drawing/2014/main" id="{2FB78D9D-587E-42FB-9404-0360E0D9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5669"/>
              </p:ext>
            </p:extLst>
          </p:nvPr>
        </p:nvGraphicFramePr>
        <p:xfrm>
          <a:off x="299258" y="973265"/>
          <a:ext cx="7749367" cy="17839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49367">
                  <a:extLst>
                    <a:ext uri="{9D8B030D-6E8A-4147-A177-3AD203B41FA5}">
                      <a16:colId xmlns:a16="http://schemas.microsoft.com/office/drawing/2014/main" val="3654473250"/>
                    </a:ext>
                  </a:extLst>
                </a:gridCol>
              </a:tblGrid>
              <a:tr h="445981">
                <a:tc>
                  <a:txBody>
                    <a:bodyPr/>
                    <a:lstStyle/>
                    <a:p>
                      <a:r>
                        <a:rPr lang="da-DK" b="0" dirty="0">
                          <a:latin typeface="Barlow Condensed SemiBold" panose="00000706000000000000" pitchFamily="2" charset="0"/>
                        </a:rPr>
                        <a:t>KENDETEGN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1949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Er ikke komfortable ved teknologi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44875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Gider ikke bruge tid på at lære, hvordan det bruges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46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Efterspørger etablerede standarder og masser af support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58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396C9E8-A5D2-4347-9C9A-73F76C6E04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6" y="2706627"/>
            <a:ext cx="8039102" cy="429288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6D1B74F-D568-4D45-82F3-20D9B39D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43" y="255635"/>
            <a:ext cx="537833" cy="65230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6810A4-E5B1-4F63-B778-731D3A650DF6}"/>
              </a:ext>
            </a:extLst>
          </p:cNvPr>
          <p:cNvSpPr/>
          <p:nvPr/>
        </p:nvSpPr>
        <p:spPr>
          <a:xfrm>
            <a:off x="4942485" y="-6306"/>
            <a:ext cx="2307030" cy="543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EFC6A9F-47FA-47B9-BC5C-24EE54E76DEF}"/>
              </a:ext>
            </a:extLst>
          </p:cNvPr>
          <p:cNvSpPr txBox="1">
            <a:spLocks/>
          </p:cNvSpPr>
          <p:nvPr/>
        </p:nvSpPr>
        <p:spPr>
          <a:xfrm>
            <a:off x="2491567" y="79424"/>
            <a:ext cx="7208866" cy="352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spc="600" dirty="0">
                <a:solidFill>
                  <a:schemeClr val="bg1"/>
                </a:solidFill>
                <a:latin typeface="Barlow Condensed Light" panose="00000406000000000000" pitchFamily="2" charset="0"/>
              </a:rPr>
              <a:t>1.5 LAGGARDS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4D245B25-2F9A-40BF-8C38-B0814C6F502A}"/>
              </a:ext>
            </a:extLst>
          </p:cNvPr>
          <p:cNvSpPr txBox="1">
            <a:spLocks/>
          </p:cNvSpPr>
          <p:nvPr/>
        </p:nvSpPr>
        <p:spPr>
          <a:xfrm>
            <a:off x="4849869" y="6170040"/>
            <a:ext cx="912123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E5757"/>
                </a:solidFill>
                <a:latin typeface="+mj-lt"/>
              </a:rPr>
              <a:t>INNOVATORS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683EFD3-2ADA-4A5D-8FAB-0D935C5FF9DA}"/>
              </a:ext>
            </a:extLst>
          </p:cNvPr>
          <p:cNvSpPr txBox="1">
            <a:spLocks/>
          </p:cNvSpPr>
          <p:nvPr/>
        </p:nvSpPr>
        <p:spPr>
          <a:xfrm>
            <a:off x="5592059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F5757"/>
                </a:solidFill>
                <a:latin typeface="+mj-lt"/>
              </a:rPr>
              <a:t>EARLY ADOPTERS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E4FBAF0-FB1A-4FFC-826D-24AF3E81B033}"/>
              </a:ext>
            </a:extLst>
          </p:cNvPr>
          <p:cNvSpPr txBox="1">
            <a:spLocks/>
          </p:cNvSpPr>
          <p:nvPr/>
        </p:nvSpPr>
        <p:spPr>
          <a:xfrm>
            <a:off x="729813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F5757"/>
                </a:solidFill>
                <a:latin typeface="+mj-lt"/>
              </a:rPr>
              <a:t>EARLY MAJORITY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1749734D-967B-40A2-9216-3691AFE0E8A9}"/>
              </a:ext>
            </a:extLst>
          </p:cNvPr>
          <p:cNvSpPr txBox="1">
            <a:spLocks/>
          </p:cNvSpPr>
          <p:nvPr/>
        </p:nvSpPr>
        <p:spPr>
          <a:xfrm>
            <a:off x="894486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CF5757"/>
                </a:solidFill>
                <a:latin typeface="+mj-lt"/>
              </a:rPr>
              <a:t>LATE MAJORITY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1320A90F-C570-4B95-9AD5-63D7ABDEAE7B}"/>
              </a:ext>
            </a:extLst>
          </p:cNvPr>
          <p:cNvSpPr txBox="1">
            <a:spLocks/>
          </p:cNvSpPr>
          <p:nvPr/>
        </p:nvSpPr>
        <p:spPr>
          <a:xfrm>
            <a:off x="10529550" y="6170040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rgbClr val="873939"/>
                </a:solidFill>
                <a:latin typeface="+mj-lt"/>
              </a:rPr>
              <a:t>LAGGARDS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42FEF4C-BF63-4633-8E90-BB742FDEC2F9}"/>
              </a:ext>
            </a:extLst>
          </p:cNvPr>
          <p:cNvSpPr txBox="1"/>
          <p:nvPr/>
        </p:nvSpPr>
        <p:spPr>
          <a:xfrm>
            <a:off x="299258" y="2852628"/>
            <a:ext cx="69988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accent5"/>
                </a:solidFill>
                <a:latin typeface="Barlow Condensed SemiBold" panose="00000706000000000000" pitchFamily="2" charset="0"/>
              </a:rPr>
              <a:t>DE KØBER IND PÅ:</a:t>
            </a:r>
          </a:p>
          <a:p>
            <a:r>
              <a:rPr lang="da-DK" sz="1800" dirty="0">
                <a:solidFill>
                  <a:schemeClr val="accent5"/>
                </a:solidFill>
                <a:latin typeface="+mj-lt"/>
              </a:rPr>
              <a:t>Omsætning/indtjening, usynlig understøttelse af eksisterende systemer og processer</a:t>
            </a:r>
          </a:p>
          <a:p>
            <a:endParaRPr lang="da-DK" sz="1800" dirty="0">
              <a:solidFill>
                <a:schemeClr val="accent5"/>
              </a:solidFill>
              <a:latin typeface="+mj-lt"/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5"/>
                </a:solidFill>
                <a:latin typeface="Barlow Condensed SemiBold" panose="00000706000000000000" pitchFamily="2" charset="0"/>
              </a:rPr>
              <a:t>DU FANGER DEM BL.A. GENNEM:</a:t>
            </a:r>
          </a:p>
          <a:p>
            <a:r>
              <a:rPr lang="da-DK" sz="1800" dirty="0">
                <a:solidFill>
                  <a:schemeClr val="accent5"/>
                </a:solidFill>
                <a:latin typeface="+mj-lt"/>
              </a:rPr>
              <a:t>Erhvervsmedier</a:t>
            </a:r>
          </a:p>
        </p:txBody>
      </p:sp>
      <p:graphicFrame>
        <p:nvGraphicFramePr>
          <p:cNvPr id="24" name="Tabel 24">
            <a:extLst>
              <a:ext uri="{FF2B5EF4-FFF2-40B4-BE49-F238E27FC236}">
                <a16:creationId xmlns:a16="http://schemas.microsoft.com/office/drawing/2014/main" id="{2FB78D9D-587E-42FB-9404-0360E0D9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03472"/>
              </p:ext>
            </p:extLst>
          </p:nvPr>
        </p:nvGraphicFramePr>
        <p:xfrm>
          <a:off x="299258" y="973265"/>
          <a:ext cx="7749367" cy="13379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49367">
                  <a:extLst>
                    <a:ext uri="{9D8B030D-6E8A-4147-A177-3AD203B41FA5}">
                      <a16:colId xmlns:a16="http://schemas.microsoft.com/office/drawing/2014/main" val="3654473250"/>
                    </a:ext>
                  </a:extLst>
                </a:gridCol>
              </a:tblGrid>
              <a:tr h="445981"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bg1"/>
                          </a:solidFill>
                          <a:latin typeface="Barlow Condensed SemiBold" panose="00000706000000000000" pitchFamily="2" charset="0"/>
                        </a:rPr>
                        <a:t>KENDETEGN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19499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Kan ikke lide teknologi (typisk af både personlige og økonomiske årsager)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44875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latin typeface="+mj-lt"/>
                        </a:rPr>
                        <a:t>Benytter kun teknologi, hvis de ikke er klar over, at de bruger det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3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1E9568-CCCF-4AC5-B8A2-E1C3C8811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727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1" t="68093" r="87078" b="21826"/>
          <a:stretch/>
        </p:blipFill>
        <p:spPr>
          <a:xfrm>
            <a:off x="1555423" y="4437775"/>
            <a:ext cx="669303" cy="56206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E9812E0-062D-4743-B9E7-2F0E9B5D93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2" t="57109" r="70285" b="21826"/>
          <a:stretch/>
        </p:blipFill>
        <p:spPr>
          <a:xfrm>
            <a:off x="2224726" y="3825380"/>
            <a:ext cx="1753386" cy="117445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EE807A1-7516-464B-B928-39F81957B9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70" t="12121" r="47261" b="21826"/>
          <a:stretch/>
        </p:blipFill>
        <p:spPr>
          <a:xfrm>
            <a:off x="4119513" y="1317071"/>
            <a:ext cx="2262433" cy="36827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94B8F99-F58A-4E6C-BBF4-3DAEADD34D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9" t="12121" r="27127" b="21826"/>
          <a:stretch/>
        </p:blipFill>
        <p:spPr>
          <a:xfrm>
            <a:off x="6381944" y="1317072"/>
            <a:ext cx="2102179" cy="368276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C90CF01-1708-49D1-BCC9-699F57855C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3" t="53348" r="7790" b="21826"/>
          <a:stretch/>
        </p:blipFill>
        <p:spPr>
          <a:xfrm>
            <a:off x="8484124" y="3615655"/>
            <a:ext cx="2018894" cy="1384183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ADACE456-5D3D-45A3-8F8C-5E2D7E14A971}"/>
              </a:ext>
            </a:extLst>
          </p:cNvPr>
          <p:cNvSpPr txBox="1">
            <a:spLocks/>
          </p:cNvSpPr>
          <p:nvPr/>
        </p:nvSpPr>
        <p:spPr>
          <a:xfrm>
            <a:off x="1461165" y="5168604"/>
            <a:ext cx="912123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5C757B"/>
                </a:solidFill>
                <a:latin typeface="+mj-lt"/>
              </a:rPr>
              <a:t>INNOVATORS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952A5C9-0111-424B-BED8-DCF7939F3C70}"/>
              </a:ext>
            </a:extLst>
          </p:cNvPr>
          <p:cNvSpPr txBox="1">
            <a:spLocks/>
          </p:cNvSpPr>
          <p:nvPr/>
        </p:nvSpPr>
        <p:spPr>
          <a:xfrm>
            <a:off x="2423767" y="5168604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FC6868"/>
                </a:solidFill>
                <a:latin typeface="+mj-lt"/>
              </a:rPr>
              <a:t>EARLY ADOPTERS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BD9AF9E3-2D31-44CE-B9A7-0A3F7A825D5F}"/>
              </a:ext>
            </a:extLst>
          </p:cNvPr>
          <p:cNvSpPr txBox="1">
            <a:spLocks/>
          </p:cNvSpPr>
          <p:nvPr/>
        </p:nvSpPr>
        <p:spPr>
          <a:xfrm>
            <a:off x="4699554" y="5168604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875E7E"/>
                </a:solidFill>
                <a:latin typeface="+mj-lt"/>
              </a:rPr>
              <a:t>EARLY MAJORITY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B14EA96A-4DB3-4E9D-A622-72C1C541D568}"/>
              </a:ext>
            </a:extLst>
          </p:cNvPr>
          <p:cNvSpPr txBox="1">
            <a:spLocks/>
          </p:cNvSpPr>
          <p:nvPr/>
        </p:nvSpPr>
        <p:spPr>
          <a:xfrm>
            <a:off x="6846360" y="5174842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51875D"/>
                </a:solidFill>
                <a:latin typeface="+mj-lt"/>
              </a:rPr>
              <a:t>LATE MAJORITY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726F7FEC-611F-4D35-897F-21D61B92DD6D}"/>
              </a:ext>
            </a:extLst>
          </p:cNvPr>
          <p:cNvSpPr txBox="1">
            <a:spLocks/>
          </p:cNvSpPr>
          <p:nvPr/>
        </p:nvSpPr>
        <p:spPr>
          <a:xfrm>
            <a:off x="8793929" y="5168604"/>
            <a:ext cx="1173345" cy="491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873939"/>
                </a:solidFill>
                <a:latin typeface="+mj-lt"/>
              </a:rPr>
              <a:t>LAGGARDS</a:t>
            </a:r>
          </a:p>
        </p:txBody>
      </p:sp>
    </p:spTree>
    <p:extLst>
      <p:ext uri="{BB962C8B-B14F-4D97-AF65-F5344CB8AC3E}">
        <p14:creationId xmlns:p14="http://schemas.microsoft.com/office/powerpoint/2010/main" val="330802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56D1B74F-D568-4D45-82F3-20D9B39D1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43" y="255635"/>
            <a:ext cx="537833" cy="65230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26810A4-E5B1-4F63-B778-731D3A650DF6}"/>
              </a:ext>
            </a:extLst>
          </p:cNvPr>
          <p:cNvSpPr/>
          <p:nvPr/>
        </p:nvSpPr>
        <p:spPr>
          <a:xfrm>
            <a:off x="1995487" y="0"/>
            <a:ext cx="8201025" cy="5435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EFC6A9F-47FA-47B9-BC5C-24EE54E76DEF}"/>
              </a:ext>
            </a:extLst>
          </p:cNvPr>
          <p:cNvSpPr txBox="1">
            <a:spLocks/>
          </p:cNvSpPr>
          <p:nvPr/>
        </p:nvSpPr>
        <p:spPr>
          <a:xfrm>
            <a:off x="1384844" y="79424"/>
            <a:ext cx="9422309" cy="352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spc="600" dirty="0">
                <a:solidFill>
                  <a:schemeClr val="bg1"/>
                </a:solidFill>
                <a:latin typeface="Barlow Condensed Light" panose="00000406000000000000" pitchFamily="2" charset="0"/>
              </a:rPr>
              <a:t>2. DEM HER VIL DU TYPISK MØDE I EN SALGSSITUATION</a:t>
            </a:r>
          </a:p>
        </p:txBody>
      </p:sp>
      <p:graphicFrame>
        <p:nvGraphicFramePr>
          <p:cNvPr id="3" name="Tabel 6">
            <a:extLst>
              <a:ext uri="{FF2B5EF4-FFF2-40B4-BE49-F238E27FC236}">
                <a16:creationId xmlns:a16="http://schemas.microsoft.com/office/drawing/2014/main" id="{77821416-84EF-4A46-AA35-DA96FAC7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22674"/>
              </p:ext>
            </p:extLst>
          </p:nvPr>
        </p:nvGraphicFramePr>
        <p:xfrm>
          <a:off x="1242530" y="2022795"/>
          <a:ext cx="9706940" cy="39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388">
                  <a:extLst>
                    <a:ext uri="{9D8B030D-6E8A-4147-A177-3AD203B41FA5}">
                      <a16:colId xmlns:a16="http://schemas.microsoft.com/office/drawing/2014/main" val="330704317"/>
                    </a:ext>
                  </a:extLst>
                </a:gridCol>
                <a:gridCol w="1941388">
                  <a:extLst>
                    <a:ext uri="{9D8B030D-6E8A-4147-A177-3AD203B41FA5}">
                      <a16:colId xmlns:a16="http://schemas.microsoft.com/office/drawing/2014/main" val="1521735386"/>
                    </a:ext>
                  </a:extLst>
                </a:gridCol>
                <a:gridCol w="1941388">
                  <a:extLst>
                    <a:ext uri="{9D8B030D-6E8A-4147-A177-3AD203B41FA5}">
                      <a16:colId xmlns:a16="http://schemas.microsoft.com/office/drawing/2014/main" val="4273874534"/>
                    </a:ext>
                  </a:extLst>
                </a:gridCol>
                <a:gridCol w="1941388">
                  <a:extLst>
                    <a:ext uri="{9D8B030D-6E8A-4147-A177-3AD203B41FA5}">
                      <a16:colId xmlns:a16="http://schemas.microsoft.com/office/drawing/2014/main" val="2706193256"/>
                    </a:ext>
                  </a:extLst>
                </a:gridCol>
                <a:gridCol w="1941388">
                  <a:extLst>
                    <a:ext uri="{9D8B030D-6E8A-4147-A177-3AD203B41FA5}">
                      <a16:colId xmlns:a16="http://schemas.microsoft.com/office/drawing/2014/main" val="2047277523"/>
                    </a:ext>
                  </a:extLst>
                </a:gridCol>
              </a:tblGrid>
              <a:tr h="956940">
                <a:tc>
                  <a:txBody>
                    <a:bodyPr/>
                    <a:lstStyle/>
                    <a:p>
                      <a:pPr algn="ctr"/>
                      <a:r>
                        <a:rPr lang="da-DK" sz="1600" b="0" dirty="0">
                          <a:latin typeface="Barlow Condensed SemiBold" panose="00000706000000000000" pitchFamily="2" charset="0"/>
                        </a:rPr>
                        <a:t>DIREKTØRER I STORE VIRKSOMHEDER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latin typeface="Barlow Condensed SemiBold" panose="00000706000000000000" pitchFamily="2" charset="0"/>
                        </a:rPr>
                        <a:t>END-USERS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 dirty="0">
                          <a:latin typeface="Barlow Condensed SemiBold" panose="00000706000000000000" pitchFamily="2" charset="0"/>
                        </a:rPr>
                        <a:t>AFDELINGSCHEFER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 dirty="0">
                          <a:latin typeface="Barlow Condensed SemiBold" panose="00000706000000000000" pitchFamily="2" charset="0"/>
                        </a:rPr>
                        <a:t>INGENIØRER</a:t>
                      </a:r>
                      <a:endParaRPr lang="da-DK" b="0" dirty="0">
                        <a:latin typeface="Barlow Condensed SemiBold" panose="00000706000000000000" pitchFamily="2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 dirty="0">
                          <a:latin typeface="Barlow Condensed SemiBold" panose="00000706000000000000" pitchFamily="2" charset="0"/>
                        </a:rPr>
                        <a:t>SMÅ VIRKSOMHEDER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228319"/>
                  </a:ext>
                </a:extLst>
              </a:tr>
              <a:tr h="776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sz="1200" dirty="0">
                          <a:latin typeface="+mj-lt"/>
                        </a:rPr>
                        <a:t>Sidder med store købsbeslutninger, fokuserer på komplekse systemer, der skal implementeres på tværs af virksomheden.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sz="1200" dirty="0">
                          <a:latin typeface="+mj-lt"/>
                        </a:rPr>
                        <a:t>Low-</a:t>
                      </a:r>
                      <a:r>
                        <a:rPr lang="da-DK" sz="1200" dirty="0" err="1">
                          <a:latin typeface="+mj-lt"/>
                        </a:rPr>
                        <a:t>cost</a:t>
                      </a:r>
                      <a:r>
                        <a:rPr lang="da-DK" sz="1200" dirty="0">
                          <a:latin typeface="+mj-lt"/>
                        </a:rPr>
                        <a:t> indkøb, fokuserer på personlige eller team indkøb, hvordan passer teknologien personligt eller lokalt.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sz="1200" dirty="0">
                          <a:latin typeface="+mj-lt"/>
                        </a:rPr>
                        <a:t>Mellemprisklassen, fokuserer på brugerspecifikke løsninger i egen organisation.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sz="1200" dirty="0">
                          <a:latin typeface="+mj-lt"/>
                        </a:rPr>
                        <a:t>Designbeslutninger for produkter/services der skal sælges til deres kunder.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sz="1200" dirty="0">
                          <a:latin typeface="+mj-lt"/>
                        </a:rPr>
                        <a:t>Begrænsede købsbeslutninger med stærkt behov for at få værdien/investeringen tilbage.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76878"/>
                  </a:ext>
                </a:extLst>
              </a:tr>
              <a:tr h="776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a-DK" sz="1600" b="0" dirty="0">
                          <a:solidFill>
                            <a:schemeClr val="accent5"/>
                          </a:solidFill>
                          <a:latin typeface="Barlow Condensed SemiBold" panose="00000706000000000000" pitchFamily="2" charset="0"/>
                        </a:rPr>
                        <a:t>KRÆVER: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sz="1200" dirty="0">
                          <a:latin typeface="+mj-lt"/>
                        </a:rPr>
                        <a:t>Konsulentsalg, </a:t>
                      </a:r>
                      <a:r>
                        <a:rPr lang="da-DK" sz="1200" dirty="0" err="1">
                          <a:latin typeface="+mj-lt"/>
                        </a:rPr>
                        <a:t>relationship</a:t>
                      </a:r>
                      <a:r>
                        <a:rPr lang="da-DK" sz="1200" dirty="0">
                          <a:latin typeface="+mj-lt"/>
                        </a:rPr>
                        <a:t> marketing og løsningssalg</a:t>
                      </a:r>
                      <a:endParaRPr lang="da-DK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accent5"/>
                          </a:solidFill>
                          <a:latin typeface="Barlow Condensed SemiBold" panose="00000706000000000000" pitchFamily="2" charset="0"/>
                        </a:rPr>
                        <a:t>KRÆVER: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a-DK" sz="1200" dirty="0">
                          <a:latin typeface="+mj-lt"/>
                        </a:rPr>
                        <a:t>Gratis test, transaktionssalg, </a:t>
                      </a:r>
                      <a:r>
                        <a:rPr lang="da-DK" sz="1200" dirty="0" err="1">
                          <a:latin typeface="+mj-lt"/>
                        </a:rPr>
                        <a:t>promotional</a:t>
                      </a:r>
                      <a:r>
                        <a:rPr lang="da-DK" sz="1200" dirty="0">
                          <a:latin typeface="+mj-lt"/>
                        </a:rPr>
                        <a:t> marketing, </a:t>
                      </a:r>
                      <a:r>
                        <a:rPr lang="da-DK" sz="1200" dirty="0" err="1">
                          <a:latin typeface="+mj-lt"/>
                        </a:rPr>
                        <a:t>freemium</a:t>
                      </a:r>
                      <a:endParaRPr lang="da-DK" sz="1200" dirty="0">
                        <a:latin typeface="+mj-lt"/>
                      </a:endParaRPr>
                    </a:p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accent5"/>
                          </a:solidFill>
                          <a:latin typeface="Barlow Condensed SemiBold" panose="00000706000000000000" pitchFamily="2" charset="0"/>
                        </a:rPr>
                        <a:t>KRÆVER:</a:t>
                      </a:r>
                      <a:r>
                        <a:rPr lang="da-DK" sz="1600" dirty="0">
                          <a:solidFill>
                            <a:schemeClr val="accent5"/>
                          </a:solidFill>
                          <a:latin typeface="Barlow Condensed SemiBold" panose="00000706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+mj-lt"/>
                        </a:rPr>
                        <a:t>Live demo, sælger, </a:t>
                      </a:r>
                      <a:r>
                        <a:rPr lang="da-DK" sz="1200" dirty="0" err="1">
                          <a:latin typeface="+mj-lt"/>
                        </a:rPr>
                        <a:t>direct</a:t>
                      </a:r>
                      <a:r>
                        <a:rPr lang="da-DK" sz="1200" dirty="0">
                          <a:latin typeface="+mj-lt"/>
                        </a:rPr>
                        <a:t>-touch marketing</a:t>
                      </a:r>
                    </a:p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accent5"/>
                          </a:solidFill>
                          <a:latin typeface="Barlow Condensed SemiBold" panose="00000706000000000000" pitchFamily="2" charset="0"/>
                        </a:rPr>
                        <a:t>KRÆVER: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+mj-lt"/>
                        </a:rPr>
                        <a:t>Samples, fakta, design-</a:t>
                      </a:r>
                      <a:r>
                        <a:rPr lang="da-DK" sz="1200" dirty="0" err="1">
                          <a:latin typeface="+mj-lt"/>
                        </a:rPr>
                        <a:t>win</a:t>
                      </a:r>
                      <a:r>
                        <a:rPr lang="da-DK" sz="1200" dirty="0">
                          <a:latin typeface="+mj-lt"/>
                        </a:rPr>
                        <a:t> løsninger</a:t>
                      </a:r>
                    </a:p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a-DK" sz="1600" b="0" dirty="0">
                          <a:solidFill>
                            <a:schemeClr val="accent5"/>
                          </a:solidFill>
                          <a:latin typeface="Barlow Condensed SemiBold" panose="00000706000000000000" pitchFamily="2" charset="0"/>
                        </a:rPr>
                        <a:t>KRÆVER: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sz="1200" dirty="0">
                          <a:latin typeface="+mj-lt"/>
                        </a:rPr>
                        <a:t>Samme salgstrick som end-users, agenter/distributører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11267"/>
                  </a:ext>
                </a:extLst>
              </a:tr>
            </a:tbl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C57E9E52-A413-4A4F-8AE0-47C56738B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1283064"/>
            <a:ext cx="657225" cy="6572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12B5928-6DD5-4379-99B4-3CD854D26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283063"/>
            <a:ext cx="657225" cy="65722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F14386D-253E-434B-8C01-EDCEDD23C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2" y="1253819"/>
            <a:ext cx="657225" cy="65722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223E77C5-08FA-4582-872D-280EEC4BF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8" y="1253819"/>
            <a:ext cx="657225" cy="65722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9EF99AB3-468E-4E12-BD7C-319CF3BC1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6" y="1253819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TB - 1508">
      <a:dk1>
        <a:srgbClr val="212121"/>
      </a:dk1>
      <a:lt1>
        <a:srgbClr val="FFFFFF"/>
      </a:lt1>
      <a:dk2>
        <a:srgbClr val="004650"/>
      </a:dk2>
      <a:lt2>
        <a:srgbClr val="F0F0F0"/>
      </a:lt2>
      <a:accent1>
        <a:srgbClr val="004650"/>
      </a:accent1>
      <a:accent2>
        <a:srgbClr val="AEB78B"/>
      </a:accent2>
      <a:accent3>
        <a:srgbClr val="32192D"/>
      </a:accent3>
      <a:accent4>
        <a:srgbClr val="DDA6AC"/>
      </a:accent4>
      <a:accent5>
        <a:srgbClr val="E15A5A"/>
      </a:accent5>
      <a:accent6>
        <a:srgbClr val="FFEF42"/>
      </a:accent6>
      <a:hlink>
        <a:srgbClr val="0070C0"/>
      </a:hlink>
      <a:folHlink>
        <a:srgbClr val="8FB3C2"/>
      </a:folHlink>
    </a:clrScheme>
    <a:fontScheme name="ITB - 1508">
      <a:majorFont>
        <a:latin typeface="Barlow Condensed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4525645C44AD45AAB3AA9106B32F60" ma:contentTypeVersion="13" ma:contentTypeDescription="Opret et nyt dokument." ma:contentTypeScope="" ma:versionID="2572f6dc01bb2b03b199c58ae5326712">
  <xsd:schema xmlns:xsd="http://www.w3.org/2001/XMLSchema" xmlns:xs="http://www.w3.org/2001/XMLSchema" xmlns:p="http://schemas.microsoft.com/office/2006/metadata/properties" xmlns:ns2="214493cc-c5f0-4f42-9d66-609965d104c6" xmlns:ns3="9ee8d028-5f69-422a-8af8-47b83aeb9781" targetNamespace="http://schemas.microsoft.com/office/2006/metadata/properties" ma:root="true" ma:fieldsID="24b3a1a999586327ea8eeddaf8d7f856" ns2:_="" ns3:_="">
    <xsd:import namespace="214493cc-c5f0-4f42-9d66-609965d104c6"/>
    <xsd:import namespace="9ee8d028-5f69-422a-8af8-47b83aeb9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493cc-c5f0-4f42-9d66-609965d10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8d028-5f69-422a-8af8-47b83aeb9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E1412B-3F56-42C7-B1FF-73EDD96CFBF1}"/>
</file>

<file path=customXml/itemProps2.xml><?xml version="1.0" encoding="utf-8"?>
<ds:datastoreItem xmlns:ds="http://schemas.openxmlformats.org/officeDocument/2006/customXml" ds:itemID="{29883513-2596-4BBF-B496-D4328207B5DA}"/>
</file>

<file path=customXml/itemProps3.xml><?xml version="1.0" encoding="utf-8"?>
<ds:datastoreItem xmlns:ds="http://schemas.openxmlformats.org/officeDocument/2006/customXml" ds:itemID="{8BDF40F1-1DB9-432A-A2D9-D650CC59777F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530</Words>
  <Application>Microsoft Office PowerPoint</Application>
  <PresentationFormat>Widescreen</PresentationFormat>
  <Paragraphs>103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Barlow Condensed Light</vt:lpstr>
      <vt:lpstr>Barlow Condensed Medium</vt:lpstr>
      <vt:lpstr>Barlow Condensed SemiBold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Mikkel Quist Kümler</dc:creator>
  <cp:lastModifiedBy>Mikkel Quist Kümler</cp:lastModifiedBy>
  <cp:revision>13</cp:revision>
  <dcterms:created xsi:type="dcterms:W3CDTF">2021-10-13T11:11:31Z</dcterms:created>
  <dcterms:modified xsi:type="dcterms:W3CDTF">2021-10-26T13:20:25Z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0x010100A94525645C44AD45AAB3AA9106B32F60</vt:lpwstr>
  </property>
</Properties>
</file>