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  <p:sldId id="263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6E6E"/>
    <a:srgbClr val="1AFEBC"/>
    <a:srgbClr val="FECD1A"/>
    <a:srgbClr val="FCFF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yst layout 3 - Marker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ne Fick Hansen" userId="f85efc3c-c917-48ad-8c8b-a542af4692e7" providerId="ADAL" clId="{0423611B-BB50-4340-9F08-43D851D339C1}"/>
    <pc:docChg chg="delSld">
      <pc:chgData name="Rune Fick Hansen" userId="f85efc3c-c917-48ad-8c8b-a542af4692e7" providerId="ADAL" clId="{0423611B-BB50-4340-9F08-43D851D339C1}" dt="2021-10-21T07:50:54.794" v="1" actId="47"/>
      <pc:docMkLst>
        <pc:docMk/>
      </pc:docMkLst>
      <pc:sldChg chg="del">
        <pc:chgData name="Rune Fick Hansen" userId="f85efc3c-c917-48ad-8c8b-a542af4692e7" providerId="ADAL" clId="{0423611B-BB50-4340-9F08-43D851D339C1}" dt="2021-10-21T07:50:52.768" v="0" actId="47"/>
        <pc:sldMkLst>
          <pc:docMk/>
          <pc:sldMk cId="3896926790" sldId="256"/>
        </pc:sldMkLst>
      </pc:sldChg>
      <pc:sldChg chg="del">
        <pc:chgData name="Rune Fick Hansen" userId="f85efc3c-c917-48ad-8c8b-a542af4692e7" providerId="ADAL" clId="{0423611B-BB50-4340-9F08-43D851D339C1}" dt="2021-10-21T07:50:54.794" v="1" actId="47"/>
        <pc:sldMkLst>
          <pc:docMk/>
          <pc:sldMk cId="3738997586" sldId="257"/>
        </pc:sldMkLst>
      </pc:sldChg>
      <pc:sldChg chg="del">
        <pc:chgData name="Rune Fick Hansen" userId="f85efc3c-c917-48ad-8c8b-a542af4692e7" providerId="ADAL" clId="{0423611B-BB50-4340-9F08-43D851D339C1}" dt="2021-10-21T07:50:52.768" v="0" actId="47"/>
        <pc:sldMkLst>
          <pc:docMk/>
          <pc:sldMk cId="2924815893" sldId="258"/>
        </pc:sldMkLst>
      </pc:sldChg>
      <pc:sldChg chg="del">
        <pc:chgData name="Rune Fick Hansen" userId="f85efc3c-c917-48ad-8c8b-a542af4692e7" providerId="ADAL" clId="{0423611B-BB50-4340-9F08-43D851D339C1}" dt="2021-10-21T07:50:52.768" v="0" actId="47"/>
        <pc:sldMkLst>
          <pc:docMk/>
          <pc:sldMk cId="2943460550" sldId="260"/>
        </pc:sldMkLst>
      </pc:sldChg>
      <pc:sldChg chg="del">
        <pc:chgData name="Rune Fick Hansen" userId="f85efc3c-c917-48ad-8c8b-a542af4692e7" providerId="ADAL" clId="{0423611B-BB50-4340-9F08-43D851D339C1}" dt="2021-10-21T07:50:54.794" v="1" actId="47"/>
        <pc:sldMkLst>
          <pc:docMk/>
          <pc:sldMk cId="601434883" sldId="261"/>
        </pc:sldMkLst>
      </pc:sldChg>
      <pc:sldChg chg="del">
        <pc:chgData name="Rune Fick Hansen" userId="f85efc3c-c917-48ad-8c8b-a542af4692e7" providerId="ADAL" clId="{0423611B-BB50-4340-9F08-43D851D339C1}" dt="2021-10-21T07:50:54.794" v="1" actId="47"/>
        <pc:sldMkLst>
          <pc:docMk/>
          <pc:sldMk cId="2332923821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9379F7-7C71-4631-B0FC-0A167684DC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C1AD1C7-4A6D-4DD0-912A-1ED62D1197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F3D02D2-3AB5-49FE-A9BC-67F3F456F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DE5C-0AE1-4D21-8236-D293530BDF37}" type="datetimeFigureOut">
              <a:rPr lang="da-DK" smtClean="0"/>
              <a:t>21-10-2021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932DD36-C0EE-47D0-90CD-E4806C4C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106F6FF-3ED5-46D0-9A62-3ED89A00D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C8F6-1D3F-4D86-B07F-DBB2BB40E4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282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1B2643-9998-40DA-B61C-2A8155B23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2042958-BFD2-4F1D-8F92-EE1197570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E6E0AF4-D18D-462D-82B1-F11D42C04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DE5C-0AE1-4D21-8236-D293530BDF37}" type="datetimeFigureOut">
              <a:rPr lang="da-DK" smtClean="0"/>
              <a:t>21-10-2021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41DF89B-35A7-4D43-8353-3AD7DB4E1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02A062B-A717-48CE-B1C0-2207227C8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C8F6-1D3F-4D86-B07F-DBB2BB40E4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421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350841AA-93E5-436F-80E0-D944BD231A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1AB31C3-BCC5-406E-A0DC-87AA316C4F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711DE73-11E3-405D-B00F-E0D62899C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DE5C-0AE1-4D21-8236-D293530BDF37}" type="datetimeFigureOut">
              <a:rPr lang="da-DK" smtClean="0"/>
              <a:t>21-10-2021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ABF0C05-DF5E-4531-BFA9-DCDFAEE4C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0E2F1DD-2BFF-4C1C-A7E7-905450D7F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C8F6-1D3F-4D86-B07F-DBB2BB40E4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464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87FDE9-B532-4AC1-A2C7-A691C66BE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5515A50-B878-4A60-AD1E-81AED608F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20AAAFE-17A5-4477-BC1E-19A4E116D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DE5C-0AE1-4D21-8236-D293530BDF37}" type="datetimeFigureOut">
              <a:rPr lang="da-DK" smtClean="0"/>
              <a:t>21-10-2021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5E27165-9384-46D6-A8EC-41C1A4AC8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76EB25A-0625-4FE0-867C-3DF125B44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C8F6-1D3F-4D86-B07F-DBB2BB40E4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7698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DB4E9A-9E64-4A1E-B9B1-4EFA40162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BD803EB-B9C8-46E4-866C-68647C151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4F67FBB-B505-4832-9397-E47329EB0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DE5C-0AE1-4D21-8236-D293530BDF37}" type="datetimeFigureOut">
              <a:rPr lang="da-DK" smtClean="0"/>
              <a:t>21-10-2021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9994533-5D83-426A-8FB1-9D9A2E7A4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8E9111F-3CA0-4CD3-A9F1-4B1177509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C8F6-1D3F-4D86-B07F-DBB2BB40E4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9449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6F5220-75AE-4C29-959A-43877B2B4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EEE4B7E-C8BB-4722-AE77-0D70E1D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972017E-A464-4EBF-886F-98A5E3283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E11C282-7156-4C88-8FDC-6A9EE7EB6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DE5C-0AE1-4D21-8236-D293530BDF37}" type="datetimeFigureOut">
              <a:rPr lang="da-DK" smtClean="0"/>
              <a:t>21-10-2021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32912D9-6CD3-430D-B369-7CADA3ECC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219F8F7-EBAA-4590-9E67-5F2321AE1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C8F6-1D3F-4D86-B07F-DBB2BB40E4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991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B32C7B-31BE-43C2-815D-B27600532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D46CBA2-CB30-4C4F-A730-C684BE806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7134E97-FB92-4EFE-973A-FBDE274983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A154516D-3C19-45E2-9267-742A5578CC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7043AEB-9146-405E-8F17-04C113C225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D3D76C7-6B72-4389-9348-E44B06BDE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DE5C-0AE1-4D21-8236-D293530BDF37}" type="datetimeFigureOut">
              <a:rPr lang="da-DK" smtClean="0"/>
              <a:t>21-10-2021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A3C31C09-9923-4E55-8F82-420AAD7AB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2D64E14A-5D22-430E-922E-A7D40DE80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C8F6-1D3F-4D86-B07F-DBB2BB40E4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3356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BC8C9B-6965-4566-8F8D-2E2EE9CEB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CA9F8CE-DD9F-4B39-AE24-5AF812531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DE5C-0AE1-4D21-8236-D293530BDF37}" type="datetimeFigureOut">
              <a:rPr lang="da-DK" smtClean="0"/>
              <a:t>21-10-2021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295AFC7-CDB4-4395-AD1A-5C1454F44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0F45129-6230-4775-A230-D84B3E25D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C8F6-1D3F-4D86-B07F-DBB2BB40E4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33680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EF25E8C2-FCED-4E6D-A5EB-68457AD8A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DE5C-0AE1-4D21-8236-D293530BDF37}" type="datetimeFigureOut">
              <a:rPr lang="da-DK" smtClean="0"/>
              <a:t>21-10-2021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7F763EB1-BDE8-4B81-A18C-36108E7C8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EF27AE3-757B-45DF-9DBB-C2A24C096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C8F6-1D3F-4D86-B07F-DBB2BB40E4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821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4B74CA-84E3-4FA1-A101-6748CC5D3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47B5052-1A2B-4A09-9BC4-76FD5D269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E1D6468-75E4-415F-A7B5-895BC54587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45EFB31-1750-4451-9D49-16737729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DE5C-0AE1-4D21-8236-D293530BDF37}" type="datetimeFigureOut">
              <a:rPr lang="da-DK" smtClean="0"/>
              <a:t>21-10-2021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FD00EF8-BA80-4E72-BAFC-BF293F23E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FC0A212-6F4B-4EBF-9CBC-ECDD5E8C7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C8F6-1D3F-4D86-B07F-DBB2BB40E4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2279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279D1F-C4B7-4ABA-A889-4311A17CB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121DA04D-9C02-4BB2-9A72-7DC3CBAEAF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FBE054C-88F7-4224-B3A9-38151A2980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DAE9EA4-ABD5-49EE-A61F-DF32CEC3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DE5C-0AE1-4D21-8236-D293530BDF37}" type="datetimeFigureOut">
              <a:rPr lang="da-DK" smtClean="0"/>
              <a:t>21-10-2021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8A4CF1A-A39A-40AC-8E45-1EAA1A47E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1BAC4B6-37BF-49FC-849A-7B71A16E9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C8F6-1D3F-4D86-B07F-DBB2BB40E4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39492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CF11CE75-7757-4BCF-BF21-3DB68D981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5CC6147-9E47-417A-BEE6-5F665F537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674F3EE-EE39-4D66-9A47-43862BD1EB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DDE5C-0AE1-4D21-8236-D293530BDF37}" type="datetimeFigureOut">
              <a:rPr lang="da-DK" smtClean="0"/>
              <a:t>21-10-2021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E95C486-B9F4-42BD-ABB2-74A39FF16A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81D0228-2C9A-4C85-9C0A-DB5AD987B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2C8F6-1D3F-4D86-B07F-DBB2BB40E4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409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9C274EE-3B6B-4B5E-B81B-259A6B000EDA}"/>
              </a:ext>
            </a:extLst>
          </p:cNvPr>
          <p:cNvSpPr/>
          <p:nvPr/>
        </p:nvSpPr>
        <p:spPr>
          <a:xfrm>
            <a:off x="3202497" y="0"/>
            <a:ext cx="5787006" cy="5435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9A3D211E-CA8A-4FE6-9011-28FB83D38182}"/>
              </a:ext>
            </a:extLst>
          </p:cNvPr>
          <p:cNvSpPr txBox="1">
            <a:spLocks/>
          </p:cNvSpPr>
          <p:nvPr/>
        </p:nvSpPr>
        <p:spPr>
          <a:xfrm>
            <a:off x="2960884" y="95587"/>
            <a:ext cx="6270231" cy="35242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a-DK" sz="1800" spc="600" dirty="0">
                <a:solidFill>
                  <a:schemeClr val="bg1"/>
                </a:solidFill>
                <a:latin typeface="Barlow Condensed Light" panose="00000406000000000000" pitchFamily="2" charset="0"/>
              </a:rPr>
              <a:t>4. VÆLG DINE KOMMUNIKATIONSMIDLER</a:t>
            </a:r>
          </a:p>
        </p:txBody>
      </p:sp>
      <p:grpSp>
        <p:nvGrpSpPr>
          <p:cNvPr id="4" name="Gruppe 3">
            <a:extLst>
              <a:ext uri="{FF2B5EF4-FFF2-40B4-BE49-F238E27FC236}">
                <a16:creationId xmlns:a16="http://schemas.microsoft.com/office/drawing/2014/main" id="{E0FF3026-1CF2-4173-84F1-9C9CD4AF742D}"/>
              </a:ext>
            </a:extLst>
          </p:cNvPr>
          <p:cNvGrpSpPr/>
          <p:nvPr/>
        </p:nvGrpSpPr>
        <p:grpSpPr>
          <a:xfrm>
            <a:off x="382189" y="1057750"/>
            <a:ext cx="11365674" cy="5498936"/>
            <a:chOff x="1058844" y="1752547"/>
            <a:chExt cx="9401564" cy="4220506"/>
          </a:xfrm>
        </p:grpSpPr>
        <p:cxnSp>
          <p:nvCxnSpPr>
            <p:cNvPr id="5" name="Lige pilforbindelse 4">
              <a:extLst>
                <a:ext uri="{FF2B5EF4-FFF2-40B4-BE49-F238E27FC236}">
                  <a16:creationId xmlns:a16="http://schemas.microsoft.com/office/drawing/2014/main" id="{BEB6E380-9453-4EF1-8DAB-10BEF5E9CA36}"/>
                </a:ext>
              </a:extLst>
            </p:cNvPr>
            <p:cNvCxnSpPr/>
            <p:nvPr/>
          </p:nvCxnSpPr>
          <p:spPr>
            <a:xfrm flipV="1">
              <a:off x="1829739" y="2104486"/>
              <a:ext cx="0" cy="3600000"/>
            </a:xfrm>
            <a:prstGeom prst="straightConnector1">
              <a:avLst/>
            </a:prstGeom>
            <a:ln w="25400">
              <a:solidFill>
                <a:schemeClr val="accent1">
                  <a:lumMod val="90000"/>
                  <a:lumOff val="1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Lige pilforbindelse 5">
              <a:extLst>
                <a:ext uri="{FF2B5EF4-FFF2-40B4-BE49-F238E27FC236}">
                  <a16:creationId xmlns:a16="http://schemas.microsoft.com/office/drawing/2014/main" id="{426083D2-840B-4D64-B832-87B83D3817EC}"/>
                </a:ext>
              </a:extLst>
            </p:cNvPr>
            <p:cNvCxnSpPr/>
            <p:nvPr/>
          </p:nvCxnSpPr>
          <p:spPr>
            <a:xfrm>
              <a:off x="1820408" y="5709717"/>
              <a:ext cx="8640000" cy="0"/>
            </a:xfrm>
            <a:prstGeom prst="straightConnector1">
              <a:avLst/>
            </a:prstGeom>
            <a:ln w="25400">
              <a:solidFill>
                <a:schemeClr val="accent1">
                  <a:lumMod val="90000"/>
                  <a:lumOff val="1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kstfelt 6">
              <a:extLst>
                <a:ext uri="{FF2B5EF4-FFF2-40B4-BE49-F238E27FC236}">
                  <a16:creationId xmlns:a16="http://schemas.microsoft.com/office/drawing/2014/main" id="{1B9BE53C-5CEE-4194-B44C-E2D4F78F94E2}"/>
                </a:ext>
              </a:extLst>
            </p:cNvPr>
            <p:cNvSpPr txBox="1"/>
            <p:nvPr/>
          </p:nvSpPr>
          <p:spPr>
            <a:xfrm>
              <a:off x="1128131" y="1752547"/>
              <a:ext cx="665911" cy="3307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11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EFFEKT PÅ </a:t>
              </a:r>
              <a:br>
                <a:rPr lang="da-DK" sz="11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</a:br>
              <a:r>
                <a:rPr lang="da-DK" sz="11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MODTAGER</a:t>
              </a:r>
            </a:p>
          </p:txBody>
        </p:sp>
        <p:sp>
          <p:nvSpPr>
            <p:cNvPr id="8" name="Tekstfelt 7">
              <a:extLst>
                <a:ext uri="{FF2B5EF4-FFF2-40B4-BE49-F238E27FC236}">
                  <a16:creationId xmlns:a16="http://schemas.microsoft.com/office/drawing/2014/main" id="{0BEE84F7-1DDD-4D26-844A-C539039D3111}"/>
                </a:ext>
              </a:extLst>
            </p:cNvPr>
            <p:cNvSpPr txBox="1"/>
            <p:nvPr/>
          </p:nvSpPr>
          <p:spPr>
            <a:xfrm>
              <a:off x="10048757" y="5772264"/>
              <a:ext cx="296757" cy="2007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a-DK" sz="11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Tid</a:t>
              </a:r>
              <a:endParaRPr lang="da-DK" sz="950" b="1" i="0" spc="40" baseline="0" dirty="0">
                <a:solidFill>
                  <a:schemeClr val="accent1">
                    <a:lumMod val="90000"/>
                    <a:lumOff val="10000"/>
                  </a:schemeClr>
                </a:solidFill>
                <a:latin typeface="Barlow Condensed" panose="00000506000000000000" pitchFamily="2" charset="0"/>
                <a:cs typeface="Arial Narrow" panose="020B0604020202020204" pitchFamily="34" charset="0"/>
              </a:endParaRPr>
            </a:p>
          </p:txBody>
        </p:sp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EC5F073B-AA97-4632-B761-068B042440AB}"/>
                </a:ext>
              </a:extLst>
            </p:cNvPr>
            <p:cNvSpPr txBox="1"/>
            <p:nvPr/>
          </p:nvSpPr>
          <p:spPr>
            <a:xfrm>
              <a:off x="1058844" y="4916699"/>
              <a:ext cx="627458" cy="2598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16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TÆNKE</a:t>
              </a:r>
            </a:p>
          </p:txBody>
        </p:sp>
        <p:sp>
          <p:nvSpPr>
            <p:cNvPr id="10" name="Tekstfelt 9">
              <a:extLst>
                <a:ext uri="{FF2B5EF4-FFF2-40B4-BE49-F238E27FC236}">
                  <a16:creationId xmlns:a16="http://schemas.microsoft.com/office/drawing/2014/main" id="{17855B6C-A91F-40D9-B107-E00844F782D9}"/>
                </a:ext>
              </a:extLst>
            </p:cNvPr>
            <p:cNvSpPr txBox="1"/>
            <p:nvPr/>
          </p:nvSpPr>
          <p:spPr>
            <a:xfrm>
              <a:off x="3254633" y="4560271"/>
              <a:ext cx="1724049" cy="40157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da-DK" sz="14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Det handler om: </a:t>
              </a:r>
              <a:br>
                <a:rPr lang="da-DK" sz="14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</a:br>
              <a:r>
                <a:rPr lang="da-DK" sz="1400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Opmærksomhed og erindring</a:t>
              </a:r>
            </a:p>
          </p:txBody>
        </p:sp>
        <p:sp>
          <p:nvSpPr>
            <p:cNvPr id="11" name="Tekstfelt 10">
              <a:extLst>
                <a:ext uri="{FF2B5EF4-FFF2-40B4-BE49-F238E27FC236}">
                  <a16:creationId xmlns:a16="http://schemas.microsoft.com/office/drawing/2014/main" id="{8F95984D-ED33-4F9C-99AB-8F69A555E1AC}"/>
                </a:ext>
              </a:extLst>
            </p:cNvPr>
            <p:cNvSpPr txBox="1"/>
            <p:nvPr/>
          </p:nvSpPr>
          <p:spPr>
            <a:xfrm>
              <a:off x="3166620" y="4970772"/>
              <a:ext cx="1921620" cy="4960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12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Typiske virkemidler: </a:t>
              </a:r>
              <a:br>
                <a:rPr lang="da-DK" sz="1200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</a:br>
              <a:r>
                <a:rPr lang="da-DK" sz="1200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Hjemmeside, nyhedsbreve, </a:t>
              </a:r>
              <a:br>
                <a:rPr lang="da-DK" sz="1200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</a:br>
              <a:r>
                <a:rPr lang="da-DK" sz="1200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pressemeddelelse, </a:t>
              </a:r>
              <a:r>
                <a:rPr lang="da-DK" sz="1200" i="0" spc="40" baseline="0" dirty="0" err="1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townhall</a:t>
              </a:r>
              <a:r>
                <a:rPr lang="da-DK" sz="1200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 meetings</a:t>
              </a:r>
            </a:p>
          </p:txBody>
        </p:sp>
        <p:sp>
          <p:nvSpPr>
            <p:cNvPr id="12" name="Tekstfelt 11">
              <a:extLst>
                <a:ext uri="{FF2B5EF4-FFF2-40B4-BE49-F238E27FC236}">
                  <a16:creationId xmlns:a16="http://schemas.microsoft.com/office/drawing/2014/main" id="{51169F6B-3AB9-4A73-B8E9-D026DD603FB7}"/>
                </a:ext>
              </a:extLst>
            </p:cNvPr>
            <p:cNvSpPr txBox="1"/>
            <p:nvPr/>
          </p:nvSpPr>
          <p:spPr>
            <a:xfrm>
              <a:off x="1129032" y="3843603"/>
              <a:ext cx="482660" cy="2598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16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FØLE</a:t>
              </a:r>
            </a:p>
          </p:txBody>
        </p:sp>
        <p:sp>
          <p:nvSpPr>
            <p:cNvPr id="13" name="Tekstfelt 12">
              <a:extLst>
                <a:ext uri="{FF2B5EF4-FFF2-40B4-BE49-F238E27FC236}">
                  <a16:creationId xmlns:a16="http://schemas.microsoft.com/office/drawing/2014/main" id="{2C960702-ABFB-45FD-A060-7C4F3FAC2A1B}"/>
                </a:ext>
              </a:extLst>
            </p:cNvPr>
            <p:cNvSpPr txBox="1"/>
            <p:nvPr/>
          </p:nvSpPr>
          <p:spPr>
            <a:xfrm>
              <a:off x="5472076" y="3543122"/>
              <a:ext cx="1594367" cy="3543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12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Det handler om: </a:t>
              </a:r>
              <a:br>
                <a:rPr lang="da-DK" sz="12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</a:br>
              <a:r>
                <a:rPr lang="da-DK" sz="1200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Overtalelse og tro på projektet</a:t>
              </a:r>
            </a:p>
          </p:txBody>
        </p:sp>
        <p:sp>
          <p:nvSpPr>
            <p:cNvPr id="14" name="Tekstfelt 13">
              <a:extLst>
                <a:ext uri="{FF2B5EF4-FFF2-40B4-BE49-F238E27FC236}">
                  <a16:creationId xmlns:a16="http://schemas.microsoft.com/office/drawing/2014/main" id="{72AB15B2-51E7-40D4-A19E-79A1B1598F7A}"/>
                </a:ext>
              </a:extLst>
            </p:cNvPr>
            <p:cNvSpPr txBox="1"/>
            <p:nvPr/>
          </p:nvSpPr>
          <p:spPr>
            <a:xfrm>
              <a:off x="5609150" y="3905957"/>
              <a:ext cx="1327313" cy="4960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12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Typiske virkemidler: </a:t>
              </a:r>
              <a:br>
                <a:rPr lang="da-DK" sz="12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</a:br>
              <a:r>
                <a:rPr lang="da-DK" sz="1200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PowerPoint, video, </a:t>
              </a:r>
              <a:br>
                <a:rPr lang="da-DK" sz="1200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</a:br>
              <a:r>
                <a:rPr lang="da-DK" sz="1200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intranet, afdelingsmøder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7B41FBF6-D89E-4F63-878B-8C1BCA73FB80}"/>
                </a:ext>
              </a:extLst>
            </p:cNvPr>
            <p:cNvSpPr txBox="1"/>
            <p:nvPr/>
          </p:nvSpPr>
          <p:spPr>
            <a:xfrm>
              <a:off x="1121501" y="2808093"/>
              <a:ext cx="497246" cy="2598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16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GØRE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1DF3EEB-B82C-4FDE-8BC4-DA0E2E72A1B9}"/>
                </a:ext>
              </a:extLst>
            </p:cNvPr>
            <p:cNvSpPr txBox="1"/>
            <p:nvPr/>
          </p:nvSpPr>
          <p:spPr>
            <a:xfrm>
              <a:off x="7815950" y="2474109"/>
              <a:ext cx="1255444" cy="3543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12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Det handler om: </a:t>
              </a:r>
              <a:br>
                <a:rPr lang="da-DK" sz="12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</a:br>
              <a:r>
                <a:rPr lang="da-DK" sz="1200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Involvering og handling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9CB7374E-59DB-4E38-A857-E5388E218516}"/>
                </a:ext>
              </a:extLst>
            </p:cNvPr>
            <p:cNvSpPr txBox="1"/>
            <p:nvPr/>
          </p:nvSpPr>
          <p:spPr>
            <a:xfrm>
              <a:off x="7855948" y="2838433"/>
              <a:ext cx="1215135" cy="4960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12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Typiske virkemidler</a:t>
              </a:r>
              <a:r>
                <a:rPr lang="da-DK" sz="1200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: </a:t>
              </a:r>
              <a:br>
                <a:rPr lang="da-DK" sz="1200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</a:br>
              <a:r>
                <a:rPr lang="da-DK" sz="1200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1-1 møder, coaching, </a:t>
              </a:r>
              <a:br>
                <a:rPr lang="da-DK" sz="1200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</a:br>
              <a:r>
                <a:rPr lang="da-DK" sz="1200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workshops, KPI’er</a:t>
              </a:r>
            </a:p>
          </p:txBody>
        </p:sp>
        <p:cxnSp>
          <p:nvCxnSpPr>
            <p:cNvPr id="21" name="Lige forbindelse 20">
              <a:extLst>
                <a:ext uri="{FF2B5EF4-FFF2-40B4-BE49-F238E27FC236}">
                  <a16:creationId xmlns:a16="http://schemas.microsoft.com/office/drawing/2014/main" id="{BF712E61-BA60-43DA-AD00-4939E08F759E}"/>
                </a:ext>
              </a:extLst>
            </p:cNvPr>
            <p:cNvCxnSpPr/>
            <p:nvPr/>
          </p:nvCxnSpPr>
          <p:spPr>
            <a:xfrm>
              <a:off x="3039088" y="4976838"/>
              <a:ext cx="2160000" cy="0"/>
            </a:xfrm>
            <a:prstGeom prst="line">
              <a:avLst/>
            </a:prstGeom>
            <a:ln w="25400">
              <a:solidFill>
                <a:schemeClr val="accent1">
                  <a:lumMod val="90000"/>
                  <a:lumOff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Lige forbindelse 21">
              <a:extLst>
                <a:ext uri="{FF2B5EF4-FFF2-40B4-BE49-F238E27FC236}">
                  <a16:creationId xmlns:a16="http://schemas.microsoft.com/office/drawing/2014/main" id="{7428978F-31CB-4749-9D67-D753805BE00E}"/>
                </a:ext>
              </a:extLst>
            </p:cNvPr>
            <p:cNvCxnSpPr/>
            <p:nvPr/>
          </p:nvCxnSpPr>
          <p:spPr>
            <a:xfrm>
              <a:off x="7362976" y="2843178"/>
              <a:ext cx="2160000" cy="0"/>
            </a:xfrm>
            <a:prstGeom prst="line">
              <a:avLst/>
            </a:prstGeom>
            <a:ln w="25400">
              <a:solidFill>
                <a:schemeClr val="accent1">
                  <a:lumMod val="90000"/>
                  <a:lumOff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Lige forbindelse 22">
              <a:extLst>
                <a:ext uri="{FF2B5EF4-FFF2-40B4-BE49-F238E27FC236}">
                  <a16:creationId xmlns:a16="http://schemas.microsoft.com/office/drawing/2014/main" id="{361E3A38-2F1E-4667-A8E0-BB90A524C6FC}"/>
                </a:ext>
              </a:extLst>
            </p:cNvPr>
            <p:cNvCxnSpPr/>
            <p:nvPr/>
          </p:nvCxnSpPr>
          <p:spPr>
            <a:xfrm>
              <a:off x="5202976" y="3913847"/>
              <a:ext cx="2160000" cy="0"/>
            </a:xfrm>
            <a:prstGeom prst="line">
              <a:avLst/>
            </a:prstGeom>
            <a:ln w="25400">
              <a:solidFill>
                <a:schemeClr val="accent1">
                  <a:lumMod val="90000"/>
                  <a:lumOff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Lige forbindelse 23">
              <a:extLst>
                <a:ext uri="{FF2B5EF4-FFF2-40B4-BE49-F238E27FC236}">
                  <a16:creationId xmlns:a16="http://schemas.microsoft.com/office/drawing/2014/main" id="{BC997189-F6CA-4C34-84E7-FE073BDF84F0}"/>
                </a:ext>
              </a:extLst>
            </p:cNvPr>
            <p:cNvCxnSpPr/>
            <p:nvPr/>
          </p:nvCxnSpPr>
          <p:spPr>
            <a:xfrm flipV="1">
              <a:off x="3042208" y="4980483"/>
              <a:ext cx="0" cy="720000"/>
            </a:xfrm>
            <a:prstGeom prst="line">
              <a:avLst/>
            </a:prstGeom>
            <a:ln w="25400">
              <a:solidFill>
                <a:schemeClr val="accent1">
                  <a:lumMod val="90000"/>
                  <a:lumOff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Lige forbindelse 24">
              <a:extLst>
                <a:ext uri="{FF2B5EF4-FFF2-40B4-BE49-F238E27FC236}">
                  <a16:creationId xmlns:a16="http://schemas.microsoft.com/office/drawing/2014/main" id="{FBCF3E7D-F6DF-4FC5-BD96-28D0AB4C3E7B}"/>
                </a:ext>
              </a:extLst>
            </p:cNvPr>
            <p:cNvCxnSpPr/>
            <p:nvPr/>
          </p:nvCxnSpPr>
          <p:spPr>
            <a:xfrm flipV="1">
              <a:off x="5202976" y="3906169"/>
              <a:ext cx="0" cy="1080000"/>
            </a:xfrm>
            <a:prstGeom prst="line">
              <a:avLst/>
            </a:prstGeom>
            <a:ln w="25400">
              <a:solidFill>
                <a:schemeClr val="accent1">
                  <a:lumMod val="90000"/>
                  <a:lumOff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Lige forbindelse 25">
              <a:extLst>
                <a:ext uri="{FF2B5EF4-FFF2-40B4-BE49-F238E27FC236}">
                  <a16:creationId xmlns:a16="http://schemas.microsoft.com/office/drawing/2014/main" id="{085D0598-0306-4733-971E-2EE8EE2B5108}"/>
                </a:ext>
              </a:extLst>
            </p:cNvPr>
            <p:cNvCxnSpPr/>
            <p:nvPr/>
          </p:nvCxnSpPr>
          <p:spPr>
            <a:xfrm flipV="1">
              <a:off x="7362976" y="2843178"/>
              <a:ext cx="0" cy="1080000"/>
            </a:xfrm>
            <a:prstGeom prst="line">
              <a:avLst/>
            </a:prstGeom>
            <a:ln w="25400">
              <a:solidFill>
                <a:schemeClr val="accent1">
                  <a:lumMod val="90000"/>
                  <a:lumOff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7" name="Billede 26">
            <a:extLst>
              <a:ext uri="{FF2B5EF4-FFF2-40B4-BE49-F238E27FC236}">
                <a16:creationId xmlns:a16="http://schemas.microsoft.com/office/drawing/2014/main" id="{EC146C76-F5E3-4293-BDBB-421D39D85B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9980" y="206807"/>
            <a:ext cx="749960" cy="749960"/>
          </a:xfrm>
          <a:prstGeom prst="rect">
            <a:avLst/>
          </a:prstGeom>
        </p:spPr>
      </p:pic>
      <p:pic>
        <p:nvPicPr>
          <p:cNvPr id="29" name="Billede 28">
            <a:extLst>
              <a:ext uri="{FF2B5EF4-FFF2-40B4-BE49-F238E27FC236}">
                <a16:creationId xmlns:a16="http://schemas.microsoft.com/office/drawing/2014/main" id="{ABD67AE3-3F19-4BE3-A130-5EDCF14D9A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32" y="4587494"/>
            <a:ext cx="548702" cy="548702"/>
          </a:xfrm>
          <a:prstGeom prst="rect">
            <a:avLst/>
          </a:prstGeom>
        </p:spPr>
      </p:pic>
      <p:pic>
        <p:nvPicPr>
          <p:cNvPr id="31" name="Billede 30">
            <a:extLst>
              <a:ext uri="{FF2B5EF4-FFF2-40B4-BE49-F238E27FC236}">
                <a16:creationId xmlns:a16="http://schemas.microsoft.com/office/drawing/2014/main" id="{28166163-CFCC-4DDF-B771-024BFA668B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32" y="3233504"/>
            <a:ext cx="548702" cy="548702"/>
          </a:xfrm>
          <a:prstGeom prst="rect">
            <a:avLst/>
          </a:prstGeom>
        </p:spPr>
      </p:pic>
      <p:pic>
        <p:nvPicPr>
          <p:cNvPr id="33" name="Billede 32">
            <a:extLst>
              <a:ext uri="{FF2B5EF4-FFF2-40B4-BE49-F238E27FC236}">
                <a16:creationId xmlns:a16="http://schemas.microsoft.com/office/drawing/2014/main" id="{6BDABDB3-7E35-4177-83E7-E3B94152E1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32" y="1855342"/>
            <a:ext cx="548702" cy="54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187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ktangel 57">
            <a:extLst>
              <a:ext uri="{FF2B5EF4-FFF2-40B4-BE49-F238E27FC236}">
                <a16:creationId xmlns:a16="http://schemas.microsoft.com/office/drawing/2014/main" id="{25D0AA10-9995-48EF-BE93-C47AF054E9F8}"/>
              </a:ext>
            </a:extLst>
          </p:cNvPr>
          <p:cNvSpPr/>
          <p:nvPr/>
        </p:nvSpPr>
        <p:spPr>
          <a:xfrm>
            <a:off x="8680537" y="974884"/>
            <a:ext cx="900000" cy="900000"/>
          </a:xfrm>
          <a:prstGeom prst="rect">
            <a:avLst/>
          </a:prstGeom>
          <a:solidFill>
            <a:srgbClr val="FECD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7" name="Rektangel 56">
            <a:extLst>
              <a:ext uri="{FF2B5EF4-FFF2-40B4-BE49-F238E27FC236}">
                <a16:creationId xmlns:a16="http://schemas.microsoft.com/office/drawing/2014/main" id="{A6C9E494-9398-40ED-9D8C-76DFA1F45406}"/>
              </a:ext>
            </a:extLst>
          </p:cNvPr>
          <p:cNvSpPr/>
          <p:nvPr/>
        </p:nvSpPr>
        <p:spPr>
          <a:xfrm>
            <a:off x="6505834" y="1601041"/>
            <a:ext cx="900000" cy="900000"/>
          </a:xfrm>
          <a:prstGeom prst="rect">
            <a:avLst/>
          </a:prstGeom>
          <a:solidFill>
            <a:srgbClr val="FECD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6" name="Rektangel 55">
            <a:extLst>
              <a:ext uri="{FF2B5EF4-FFF2-40B4-BE49-F238E27FC236}">
                <a16:creationId xmlns:a16="http://schemas.microsoft.com/office/drawing/2014/main" id="{45BFC96C-3B75-4D7C-9180-444E441547D1}"/>
              </a:ext>
            </a:extLst>
          </p:cNvPr>
          <p:cNvSpPr/>
          <p:nvPr/>
        </p:nvSpPr>
        <p:spPr>
          <a:xfrm>
            <a:off x="4754924" y="2450456"/>
            <a:ext cx="900000" cy="900000"/>
          </a:xfrm>
          <a:prstGeom prst="rect">
            <a:avLst/>
          </a:prstGeom>
          <a:solidFill>
            <a:srgbClr val="FECD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D8B95EB6-4E84-40AB-8864-BE36694E346A}"/>
              </a:ext>
            </a:extLst>
          </p:cNvPr>
          <p:cNvSpPr/>
          <p:nvPr/>
        </p:nvSpPr>
        <p:spPr>
          <a:xfrm>
            <a:off x="3034605" y="3608439"/>
            <a:ext cx="900000" cy="900000"/>
          </a:xfrm>
          <a:prstGeom prst="rect">
            <a:avLst/>
          </a:prstGeom>
          <a:solidFill>
            <a:srgbClr val="FECD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D9C274EE-3B6B-4B5E-B81B-259A6B000EDA}"/>
              </a:ext>
            </a:extLst>
          </p:cNvPr>
          <p:cNvSpPr/>
          <p:nvPr/>
        </p:nvSpPr>
        <p:spPr>
          <a:xfrm>
            <a:off x="3202497" y="0"/>
            <a:ext cx="5787006" cy="5435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9A3D211E-CA8A-4FE6-9011-28FB83D38182}"/>
              </a:ext>
            </a:extLst>
          </p:cNvPr>
          <p:cNvSpPr txBox="1">
            <a:spLocks/>
          </p:cNvSpPr>
          <p:nvPr/>
        </p:nvSpPr>
        <p:spPr>
          <a:xfrm>
            <a:off x="2960884" y="95587"/>
            <a:ext cx="6270231" cy="35242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a-DK" sz="1800" spc="600" dirty="0">
                <a:solidFill>
                  <a:schemeClr val="bg1"/>
                </a:solidFill>
                <a:latin typeface="Barlow Condensed Light" panose="00000406000000000000" pitchFamily="2" charset="0"/>
              </a:rPr>
              <a:t>4. VÆLG DINE KOMMUNIKATIONSMIDLER</a:t>
            </a:r>
          </a:p>
        </p:txBody>
      </p:sp>
      <p:grpSp>
        <p:nvGrpSpPr>
          <p:cNvPr id="4" name="Gruppe 3">
            <a:extLst>
              <a:ext uri="{FF2B5EF4-FFF2-40B4-BE49-F238E27FC236}">
                <a16:creationId xmlns:a16="http://schemas.microsoft.com/office/drawing/2014/main" id="{E0FF3026-1CF2-4173-84F1-9C9CD4AF742D}"/>
              </a:ext>
            </a:extLst>
          </p:cNvPr>
          <p:cNvGrpSpPr/>
          <p:nvPr/>
        </p:nvGrpSpPr>
        <p:grpSpPr>
          <a:xfrm>
            <a:off x="382189" y="1057750"/>
            <a:ext cx="11365674" cy="5498936"/>
            <a:chOff x="1058844" y="1752547"/>
            <a:chExt cx="9401564" cy="4220506"/>
          </a:xfrm>
        </p:grpSpPr>
        <p:cxnSp>
          <p:nvCxnSpPr>
            <p:cNvPr id="5" name="Lige pilforbindelse 4">
              <a:extLst>
                <a:ext uri="{FF2B5EF4-FFF2-40B4-BE49-F238E27FC236}">
                  <a16:creationId xmlns:a16="http://schemas.microsoft.com/office/drawing/2014/main" id="{BEB6E380-9453-4EF1-8DAB-10BEF5E9CA36}"/>
                </a:ext>
              </a:extLst>
            </p:cNvPr>
            <p:cNvCxnSpPr/>
            <p:nvPr/>
          </p:nvCxnSpPr>
          <p:spPr>
            <a:xfrm flipV="1">
              <a:off x="1829739" y="2104486"/>
              <a:ext cx="0" cy="3600000"/>
            </a:xfrm>
            <a:prstGeom prst="straightConnector1">
              <a:avLst/>
            </a:prstGeom>
            <a:ln w="25400">
              <a:solidFill>
                <a:schemeClr val="accent1">
                  <a:lumMod val="90000"/>
                  <a:lumOff val="1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Lige pilforbindelse 5">
              <a:extLst>
                <a:ext uri="{FF2B5EF4-FFF2-40B4-BE49-F238E27FC236}">
                  <a16:creationId xmlns:a16="http://schemas.microsoft.com/office/drawing/2014/main" id="{426083D2-840B-4D64-B832-87B83D3817EC}"/>
                </a:ext>
              </a:extLst>
            </p:cNvPr>
            <p:cNvCxnSpPr/>
            <p:nvPr/>
          </p:nvCxnSpPr>
          <p:spPr>
            <a:xfrm>
              <a:off x="1820408" y="5709717"/>
              <a:ext cx="8640000" cy="0"/>
            </a:xfrm>
            <a:prstGeom prst="straightConnector1">
              <a:avLst/>
            </a:prstGeom>
            <a:ln w="25400">
              <a:solidFill>
                <a:schemeClr val="accent1">
                  <a:lumMod val="90000"/>
                  <a:lumOff val="1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kstfelt 6">
              <a:extLst>
                <a:ext uri="{FF2B5EF4-FFF2-40B4-BE49-F238E27FC236}">
                  <a16:creationId xmlns:a16="http://schemas.microsoft.com/office/drawing/2014/main" id="{1B9BE53C-5CEE-4194-B44C-E2D4F78F94E2}"/>
                </a:ext>
              </a:extLst>
            </p:cNvPr>
            <p:cNvSpPr txBox="1"/>
            <p:nvPr/>
          </p:nvSpPr>
          <p:spPr>
            <a:xfrm>
              <a:off x="1128131" y="1752547"/>
              <a:ext cx="665911" cy="3307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11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EFFEKT PÅ </a:t>
              </a:r>
              <a:br>
                <a:rPr lang="da-DK" sz="11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</a:br>
              <a:r>
                <a:rPr lang="da-DK" sz="11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MODTAGER</a:t>
              </a:r>
            </a:p>
          </p:txBody>
        </p:sp>
        <p:sp>
          <p:nvSpPr>
            <p:cNvPr id="8" name="Tekstfelt 7">
              <a:extLst>
                <a:ext uri="{FF2B5EF4-FFF2-40B4-BE49-F238E27FC236}">
                  <a16:creationId xmlns:a16="http://schemas.microsoft.com/office/drawing/2014/main" id="{0BEE84F7-1DDD-4D26-844A-C539039D3111}"/>
                </a:ext>
              </a:extLst>
            </p:cNvPr>
            <p:cNvSpPr txBox="1"/>
            <p:nvPr/>
          </p:nvSpPr>
          <p:spPr>
            <a:xfrm>
              <a:off x="10048757" y="5772264"/>
              <a:ext cx="296757" cy="2007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a-DK" sz="11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Tid</a:t>
              </a:r>
              <a:endParaRPr lang="da-DK" sz="950" b="1" i="0" spc="40" baseline="0" dirty="0">
                <a:solidFill>
                  <a:schemeClr val="accent1">
                    <a:lumMod val="90000"/>
                    <a:lumOff val="10000"/>
                  </a:schemeClr>
                </a:solidFill>
                <a:latin typeface="Barlow Condensed" panose="00000506000000000000" pitchFamily="2" charset="0"/>
                <a:cs typeface="Arial Narrow" panose="020B0604020202020204" pitchFamily="34" charset="0"/>
              </a:endParaRPr>
            </a:p>
          </p:txBody>
        </p:sp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EC5F073B-AA97-4632-B761-068B042440AB}"/>
                </a:ext>
              </a:extLst>
            </p:cNvPr>
            <p:cNvSpPr txBox="1"/>
            <p:nvPr/>
          </p:nvSpPr>
          <p:spPr>
            <a:xfrm>
              <a:off x="1058844" y="4916699"/>
              <a:ext cx="627458" cy="2598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16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TÆNKE</a:t>
              </a:r>
            </a:p>
          </p:txBody>
        </p:sp>
        <p:sp>
          <p:nvSpPr>
            <p:cNvPr id="12" name="Tekstfelt 11">
              <a:extLst>
                <a:ext uri="{FF2B5EF4-FFF2-40B4-BE49-F238E27FC236}">
                  <a16:creationId xmlns:a16="http://schemas.microsoft.com/office/drawing/2014/main" id="{51169F6B-3AB9-4A73-B8E9-D026DD603FB7}"/>
                </a:ext>
              </a:extLst>
            </p:cNvPr>
            <p:cNvSpPr txBox="1"/>
            <p:nvPr/>
          </p:nvSpPr>
          <p:spPr>
            <a:xfrm>
              <a:off x="1129032" y="3843603"/>
              <a:ext cx="482660" cy="2598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16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FØLE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7B41FBF6-D89E-4F63-878B-8C1BCA73FB80}"/>
                </a:ext>
              </a:extLst>
            </p:cNvPr>
            <p:cNvSpPr txBox="1"/>
            <p:nvPr/>
          </p:nvSpPr>
          <p:spPr>
            <a:xfrm>
              <a:off x="1121501" y="2808093"/>
              <a:ext cx="497246" cy="2598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sz="1600" b="1" i="0" spc="40" baseline="0" dirty="0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Barlow Condensed" panose="00000506000000000000" pitchFamily="2" charset="0"/>
                  <a:cs typeface="Arial Narrow" panose="020B0604020202020204" pitchFamily="34" charset="0"/>
                </a:rPr>
                <a:t>GØRE</a:t>
              </a:r>
            </a:p>
          </p:txBody>
        </p:sp>
      </p:grpSp>
      <p:pic>
        <p:nvPicPr>
          <p:cNvPr id="27" name="Billede 26">
            <a:extLst>
              <a:ext uri="{FF2B5EF4-FFF2-40B4-BE49-F238E27FC236}">
                <a16:creationId xmlns:a16="http://schemas.microsoft.com/office/drawing/2014/main" id="{EC146C76-F5E3-4293-BDBB-421D39D85B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9980" y="206807"/>
            <a:ext cx="749960" cy="749960"/>
          </a:xfrm>
          <a:prstGeom prst="rect">
            <a:avLst/>
          </a:prstGeom>
        </p:spPr>
      </p:pic>
      <p:pic>
        <p:nvPicPr>
          <p:cNvPr id="29" name="Billede 28">
            <a:extLst>
              <a:ext uri="{FF2B5EF4-FFF2-40B4-BE49-F238E27FC236}">
                <a16:creationId xmlns:a16="http://schemas.microsoft.com/office/drawing/2014/main" id="{ABD67AE3-3F19-4BE3-A130-5EDCF14D9A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32" y="4587494"/>
            <a:ext cx="548702" cy="548702"/>
          </a:xfrm>
          <a:prstGeom prst="rect">
            <a:avLst/>
          </a:prstGeom>
        </p:spPr>
      </p:pic>
      <p:pic>
        <p:nvPicPr>
          <p:cNvPr id="31" name="Billede 30">
            <a:extLst>
              <a:ext uri="{FF2B5EF4-FFF2-40B4-BE49-F238E27FC236}">
                <a16:creationId xmlns:a16="http://schemas.microsoft.com/office/drawing/2014/main" id="{28166163-CFCC-4DDF-B771-024BFA668B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32" y="3233504"/>
            <a:ext cx="548702" cy="548702"/>
          </a:xfrm>
          <a:prstGeom prst="rect">
            <a:avLst/>
          </a:prstGeom>
        </p:spPr>
      </p:pic>
      <p:pic>
        <p:nvPicPr>
          <p:cNvPr id="33" name="Billede 32">
            <a:extLst>
              <a:ext uri="{FF2B5EF4-FFF2-40B4-BE49-F238E27FC236}">
                <a16:creationId xmlns:a16="http://schemas.microsoft.com/office/drawing/2014/main" id="{6BDABDB3-7E35-4177-83E7-E3B94152E1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32" y="1855342"/>
            <a:ext cx="548702" cy="548702"/>
          </a:xfrm>
          <a:prstGeom prst="rect">
            <a:avLst/>
          </a:prstGeom>
        </p:spPr>
      </p:pic>
      <p:sp>
        <p:nvSpPr>
          <p:cNvPr id="28" name="Titel 1">
            <a:extLst>
              <a:ext uri="{FF2B5EF4-FFF2-40B4-BE49-F238E27FC236}">
                <a16:creationId xmlns:a16="http://schemas.microsoft.com/office/drawing/2014/main" id="{D9F43F9C-090E-45CE-9248-57779AF1E774}"/>
              </a:ext>
            </a:extLst>
          </p:cNvPr>
          <p:cNvSpPr txBox="1">
            <a:spLocks/>
          </p:cNvSpPr>
          <p:nvPr/>
        </p:nvSpPr>
        <p:spPr>
          <a:xfrm>
            <a:off x="1" y="39200"/>
            <a:ext cx="1137138" cy="35242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a-DK" sz="1800" b="1" dirty="0">
                <a:solidFill>
                  <a:schemeClr val="accent5">
                    <a:lumMod val="75000"/>
                  </a:schemeClr>
                </a:solidFill>
                <a:latin typeface="Barlow Condensed" panose="00000506000000000000" pitchFamily="2" charset="0"/>
              </a:rPr>
              <a:t>EKSEMPEL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4267CBEB-F5F1-4730-9ECC-5FD432C060B1}"/>
              </a:ext>
            </a:extLst>
          </p:cNvPr>
          <p:cNvSpPr txBox="1"/>
          <p:nvPr/>
        </p:nvSpPr>
        <p:spPr>
          <a:xfrm>
            <a:off x="3066914" y="3687264"/>
            <a:ext cx="8338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900" i="1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1.1</a:t>
            </a:r>
          </a:p>
          <a:p>
            <a:pPr algn="ctr"/>
            <a:r>
              <a:rPr lang="da-DK" sz="900" b="1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Salgsafdeling</a:t>
            </a:r>
          </a:p>
          <a:p>
            <a:pPr algn="ctr"/>
            <a:r>
              <a:rPr lang="da-DK" sz="800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Afdelingsmøde:</a:t>
            </a:r>
          </a:p>
          <a:p>
            <a:pPr algn="ctr"/>
            <a:r>
              <a:rPr lang="da-DK" sz="800" i="0" spc="40" baseline="0" dirty="0">
                <a:latin typeface="Barlow Condensed" panose="00000506000000000000" pitchFamily="2" charset="0"/>
                <a:cs typeface="Arial Narrow" panose="020B0604020202020204" pitchFamily="34" charset="0"/>
              </a:rPr>
              <a:t>Ny go </a:t>
            </a:r>
            <a:r>
              <a:rPr lang="da-DK" sz="800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to-</a:t>
            </a:r>
          </a:p>
          <a:p>
            <a:pPr algn="ctr"/>
            <a:r>
              <a:rPr lang="da-DK" sz="800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markedsstrategi</a:t>
            </a:r>
            <a:endParaRPr lang="da-DK" sz="800" i="0" spc="40" baseline="0" dirty="0">
              <a:latin typeface="Barlow Condensed" panose="00000506000000000000" pitchFamily="2" charset="0"/>
              <a:cs typeface="Arial Narrow" panose="020B0604020202020204" pitchFamily="34" charset="0"/>
            </a:endParaRP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058FAB12-DAB5-4156-931A-26F3F7BD1B97}"/>
              </a:ext>
            </a:extLst>
          </p:cNvPr>
          <p:cNvSpPr txBox="1"/>
          <p:nvPr/>
        </p:nvSpPr>
        <p:spPr>
          <a:xfrm>
            <a:off x="4681830" y="2581421"/>
            <a:ext cx="107753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900" i="1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1.2</a:t>
            </a:r>
          </a:p>
          <a:p>
            <a:pPr algn="ctr"/>
            <a:r>
              <a:rPr lang="da-DK" sz="900" b="1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Salgsafdeling</a:t>
            </a:r>
          </a:p>
          <a:p>
            <a:pPr algn="ctr"/>
            <a:r>
              <a:rPr lang="da-DK" sz="800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Workshop &amp; Coaching:</a:t>
            </a:r>
          </a:p>
          <a:p>
            <a:pPr algn="ctr"/>
            <a:r>
              <a:rPr lang="da-DK" sz="800" i="0" spc="40" baseline="0" dirty="0">
                <a:latin typeface="Barlow Condensed" panose="00000506000000000000" pitchFamily="2" charset="0"/>
                <a:cs typeface="Arial Narrow" panose="020B0604020202020204" pitchFamily="34" charset="0"/>
              </a:rPr>
              <a:t>Ny salgspitch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1440976F-86FC-4076-B837-87F5174083DF}"/>
              </a:ext>
            </a:extLst>
          </p:cNvPr>
          <p:cNvSpPr txBox="1"/>
          <p:nvPr/>
        </p:nvSpPr>
        <p:spPr>
          <a:xfrm>
            <a:off x="6494887" y="1683630"/>
            <a:ext cx="93134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900" i="1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1.3</a:t>
            </a:r>
          </a:p>
          <a:p>
            <a:pPr algn="ctr"/>
            <a:r>
              <a:rPr lang="da-DK" sz="900" b="1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Salgsafdeling</a:t>
            </a:r>
          </a:p>
          <a:p>
            <a:pPr algn="ctr"/>
            <a:r>
              <a:rPr lang="da-DK" sz="800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1-1 møder &amp; </a:t>
            </a:r>
            <a:r>
              <a:rPr lang="da-DK" sz="800" spc="40" dirty="0" err="1">
                <a:latin typeface="Barlow Condensed" panose="00000506000000000000" pitchFamily="2" charset="0"/>
                <a:cs typeface="Arial Narrow" panose="020B0604020202020204" pitchFamily="34" charset="0"/>
              </a:rPr>
              <a:t>KPI’er</a:t>
            </a:r>
            <a:r>
              <a:rPr lang="da-DK" sz="800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:</a:t>
            </a:r>
          </a:p>
          <a:p>
            <a:pPr algn="ctr"/>
            <a:r>
              <a:rPr lang="da-DK" sz="800" i="0" spc="40" baseline="0" dirty="0">
                <a:latin typeface="Barlow Condensed" panose="00000506000000000000" pitchFamily="2" charset="0"/>
                <a:cs typeface="Arial Narrow" panose="020B0604020202020204" pitchFamily="34" charset="0"/>
              </a:rPr>
              <a:t>Nye </a:t>
            </a:r>
            <a:r>
              <a:rPr lang="da-DK" sz="800" i="0" spc="40" baseline="0" dirty="0" err="1">
                <a:latin typeface="Barlow Condensed" panose="00000506000000000000" pitchFamily="2" charset="0"/>
                <a:cs typeface="Arial Narrow" panose="020B0604020202020204" pitchFamily="34" charset="0"/>
              </a:rPr>
              <a:t>salgsmål</a:t>
            </a:r>
            <a:endParaRPr lang="da-DK" sz="800" i="0" spc="40" baseline="0" dirty="0">
              <a:latin typeface="Barlow Condensed" panose="00000506000000000000" pitchFamily="2" charset="0"/>
              <a:cs typeface="Arial Narrow" panose="020B0604020202020204" pitchFamily="34" charset="0"/>
            </a:endParaRPr>
          </a:p>
          <a:p>
            <a:pPr algn="ctr"/>
            <a:r>
              <a:rPr lang="da-DK" sz="800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Og tilgang</a:t>
            </a:r>
            <a:endParaRPr lang="da-DK" sz="800" i="0" spc="40" baseline="0" dirty="0">
              <a:latin typeface="Barlow Condensed" panose="00000506000000000000" pitchFamily="2" charset="0"/>
              <a:cs typeface="Arial Narrow" panose="020B0604020202020204" pitchFamily="34" charset="0"/>
            </a:endParaRP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54151A1F-DE22-4E4B-82D4-90C51349A7D7}"/>
              </a:ext>
            </a:extLst>
          </p:cNvPr>
          <p:cNvSpPr txBox="1"/>
          <p:nvPr/>
        </p:nvSpPr>
        <p:spPr>
          <a:xfrm>
            <a:off x="8591362" y="1052983"/>
            <a:ext cx="108779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900" i="1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1.4</a:t>
            </a:r>
          </a:p>
          <a:p>
            <a:pPr algn="ctr"/>
            <a:r>
              <a:rPr lang="da-DK" sz="900" b="1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Salgsafdeling</a:t>
            </a:r>
          </a:p>
          <a:p>
            <a:pPr algn="ctr"/>
            <a:r>
              <a:rPr lang="da-DK" sz="800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Afdelings- og 1-1 </a:t>
            </a:r>
            <a:br>
              <a:rPr lang="da-DK" sz="800" spc="40" dirty="0">
                <a:latin typeface="Barlow Condensed" panose="00000506000000000000" pitchFamily="2" charset="0"/>
                <a:cs typeface="Arial Narrow" panose="020B0604020202020204" pitchFamily="34" charset="0"/>
              </a:rPr>
            </a:br>
            <a:r>
              <a:rPr lang="da-DK" sz="800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møder samt </a:t>
            </a:r>
            <a:br>
              <a:rPr lang="da-DK" sz="800" spc="40" dirty="0">
                <a:latin typeface="Barlow Condensed" panose="00000506000000000000" pitchFamily="2" charset="0"/>
                <a:cs typeface="Arial Narrow" panose="020B0604020202020204" pitchFamily="34" charset="0"/>
              </a:rPr>
            </a:br>
            <a:r>
              <a:rPr lang="da-DK" sz="800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f</a:t>
            </a:r>
            <a:r>
              <a:rPr lang="da-DK" sz="800" i="0" spc="40" baseline="0" dirty="0">
                <a:latin typeface="Barlow Condensed" panose="00000506000000000000" pitchFamily="2" charset="0"/>
                <a:cs typeface="Arial Narrow" panose="020B0604020202020204" pitchFamily="34" charset="0"/>
              </a:rPr>
              <a:t>eedback og tilpasning</a:t>
            </a:r>
          </a:p>
        </p:txBody>
      </p:sp>
      <p:sp>
        <p:nvSpPr>
          <p:cNvPr id="61" name="Rektangel 60">
            <a:extLst>
              <a:ext uri="{FF2B5EF4-FFF2-40B4-BE49-F238E27FC236}">
                <a16:creationId xmlns:a16="http://schemas.microsoft.com/office/drawing/2014/main" id="{A1341453-6DF5-4AEA-942C-0DDE59AC1526}"/>
              </a:ext>
            </a:extLst>
          </p:cNvPr>
          <p:cNvSpPr/>
          <p:nvPr/>
        </p:nvSpPr>
        <p:spPr>
          <a:xfrm>
            <a:off x="4040536" y="4614999"/>
            <a:ext cx="900000" cy="900000"/>
          </a:xfrm>
          <a:prstGeom prst="rect">
            <a:avLst/>
          </a:prstGeom>
          <a:solidFill>
            <a:srgbClr val="1AFE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56DC13A1-D770-4F88-951B-06A26E253FEA}"/>
              </a:ext>
            </a:extLst>
          </p:cNvPr>
          <p:cNvSpPr txBox="1"/>
          <p:nvPr/>
        </p:nvSpPr>
        <p:spPr>
          <a:xfrm>
            <a:off x="3953369" y="4755238"/>
            <a:ext cx="107305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900" i="1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2.1</a:t>
            </a:r>
          </a:p>
          <a:p>
            <a:pPr algn="ctr"/>
            <a:r>
              <a:rPr lang="da-DK" sz="900" b="1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Større kunder</a:t>
            </a:r>
          </a:p>
          <a:p>
            <a:pPr algn="ctr"/>
            <a:r>
              <a:rPr lang="da-DK" sz="800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Hjemmeside:</a:t>
            </a:r>
          </a:p>
          <a:p>
            <a:pPr algn="ctr"/>
            <a:r>
              <a:rPr lang="da-DK" sz="800" i="0" spc="40" baseline="0" dirty="0">
                <a:latin typeface="Barlow Condensed" panose="00000506000000000000" pitchFamily="2" charset="0"/>
                <a:cs typeface="Arial Narrow" panose="020B0604020202020204" pitchFamily="34" charset="0"/>
              </a:rPr>
              <a:t>Opdateret produktside</a:t>
            </a:r>
          </a:p>
        </p:txBody>
      </p:sp>
      <p:sp>
        <p:nvSpPr>
          <p:cNvPr id="62" name="Rektangel 61">
            <a:extLst>
              <a:ext uri="{FF2B5EF4-FFF2-40B4-BE49-F238E27FC236}">
                <a16:creationId xmlns:a16="http://schemas.microsoft.com/office/drawing/2014/main" id="{82F0D2A1-E530-48A7-9848-421A1F271028}"/>
              </a:ext>
            </a:extLst>
          </p:cNvPr>
          <p:cNvSpPr/>
          <p:nvPr/>
        </p:nvSpPr>
        <p:spPr>
          <a:xfrm>
            <a:off x="5048536" y="5223861"/>
            <a:ext cx="900000" cy="900000"/>
          </a:xfrm>
          <a:prstGeom prst="rect">
            <a:avLst/>
          </a:prstGeom>
          <a:solidFill>
            <a:srgbClr val="DE6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id="{9A6F97B0-1784-4FFD-8389-47043BA9C248}"/>
              </a:ext>
            </a:extLst>
          </p:cNvPr>
          <p:cNvSpPr txBox="1"/>
          <p:nvPr/>
        </p:nvSpPr>
        <p:spPr>
          <a:xfrm>
            <a:off x="5034839" y="5303439"/>
            <a:ext cx="9258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900" i="1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3.1</a:t>
            </a:r>
          </a:p>
          <a:p>
            <a:pPr algn="ctr"/>
            <a:r>
              <a:rPr lang="da-DK" sz="900" b="1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Journalister</a:t>
            </a:r>
          </a:p>
          <a:p>
            <a:pPr algn="ctr"/>
            <a:r>
              <a:rPr lang="da-DK" sz="800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Pressemeddelelse:</a:t>
            </a:r>
          </a:p>
          <a:p>
            <a:pPr algn="ctr"/>
            <a:r>
              <a:rPr lang="da-DK" sz="800" i="0" spc="40" baseline="0" dirty="0">
                <a:latin typeface="Barlow Condensed" panose="00000506000000000000" pitchFamily="2" charset="0"/>
                <a:cs typeface="Arial Narrow" panose="020B0604020202020204" pitchFamily="34" charset="0"/>
              </a:rPr>
              <a:t>Ny go to-</a:t>
            </a:r>
          </a:p>
          <a:p>
            <a:pPr algn="ctr"/>
            <a:r>
              <a:rPr lang="da-DK" sz="800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markedsstrategi</a:t>
            </a:r>
            <a:endParaRPr lang="da-DK" sz="800" i="0" spc="40" baseline="0" dirty="0">
              <a:latin typeface="Barlow Condensed" panose="00000506000000000000" pitchFamily="2" charset="0"/>
              <a:cs typeface="Arial Narrow" panose="020B0604020202020204" pitchFamily="34" charset="0"/>
            </a:endParaRPr>
          </a:p>
        </p:txBody>
      </p:sp>
      <p:sp>
        <p:nvSpPr>
          <p:cNvPr id="63" name="Rektangel 62">
            <a:extLst>
              <a:ext uri="{FF2B5EF4-FFF2-40B4-BE49-F238E27FC236}">
                <a16:creationId xmlns:a16="http://schemas.microsoft.com/office/drawing/2014/main" id="{57D9A0C6-96BB-4570-8E6A-A9F3AEA766E6}"/>
              </a:ext>
            </a:extLst>
          </p:cNvPr>
          <p:cNvSpPr/>
          <p:nvPr/>
        </p:nvSpPr>
        <p:spPr>
          <a:xfrm>
            <a:off x="5764545" y="3464357"/>
            <a:ext cx="900000" cy="900000"/>
          </a:xfrm>
          <a:prstGeom prst="rect">
            <a:avLst/>
          </a:prstGeom>
          <a:solidFill>
            <a:srgbClr val="1AFE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id="{E3C240EF-0B6C-48E8-BA3C-5CBCFFD1566D}"/>
              </a:ext>
            </a:extLst>
          </p:cNvPr>
          <p:cNvSpPr txBox="1"/>
          <p:nvPr/>
        </p:nvSpPr>
        <p:spPr>
          <a:xfrm>
            <a:off x="5710858" y="3615363"/>
            <a:ext cx="100700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900" i="1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2.2</a:t>
            </a:r>
          </a:p>
          <a:p>
            <a:pPr algn="ctr"/>
            <a:r>
              <a:rPr lang="da-DK" sz="900" b="1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Større kunder</a:t>
            </a:r>
          </a:p>
          <a:p>
            <a:pPr algn="ctr"/>
            <a:r>
              <a:rPr lang="da-DK" sz="800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1-1 møder:</a:t>
            </a:r>
          </a:p>
          <a:p>
            <a:pPr algn="ctr"/>
            <a:r>
              <a:rPr lang="da-DK" sz="800" i="0" spc="40" baseline="0" dirty="0">
                <a:latin typeface="Barlow Condensed" panose="00000506000000000000" pitchFamily="2" charset="0"/>
                <a:cs typeface="Arial Narrow" panose="020B0604020202020204" pitchFamily="34" charset="0"/>
              </a:rPr>
              <a:t>Opdateret salgspitch</a:t>
            </a:r>
          </a:p>
        </p:txBody>
      </p:sp>
      <p:sp>
        <p:nvSpPr>
          <p:cNvPr id="65" name="Rektangel 64">
            <a:extLst>
              <a:ext uri="{FF2B5EF4-FFF2-40B4-BE49-F238E27FC236}">
                <a16:creationId xmlns:a16="http://schemas.microsoft.com/office/drawing/2014/main" id="{79C6789A-D96C-4CD6-B232-5B5BCBE5BD10}"/>
              </a:ext>
            </a:extLst>
          </p:cNvPr>
          <p:cNvSpPr/>
          <p:nvPr/>
        </p:nvSpPr>
        <p:spPr>
          <a:xfrm>
            <a:off x="7780781" y="2072884"/>
            <a:ext cx="900000" cy="900000"/>
          </a:xfrm>
          <a:prstGeom prst="rect">
            <a:avLst/>
          </a:prstGeom>
          <a:solidFill>
            <a:srgbClr val="1AFE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6" name="Tekstfelt 65">
            <a:extLst>
              <a:ext uri="{FF2B5EF4-FFF2-40B4-BE49-F238E27FC236}">
                <a16:creationId xmlns:a16="http://schemas.microsoft.com/office/drawing/2014/main" id="{0154AC95-BB1F-4778-92E5-9077C6879D80}"/>
              </a:ext>
            </a:extLst>
          </p:cNvPr>
          <p:cNvSpPr txBox="1"/>
          <p:nvPr/>
        </p:nvSpPr>
        <p:spPr>
          <a:xfrm>
            <a:off x="7732501" y="2221179"/>
            <a:ext cx="100700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900" i="1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2.3</a:t>
            </a:r>
          </a:p>
          <a:p>
            <a:pPr algn="ctr"/>
            <a:r>
              <a:rPr lang="da-DK" sz="900" b="1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Større kunder</a:t>
            </a:r>
          </a:p>
          <a:p>
            <a:pPr algn="ctr"/>
            <a:r>
              <a:rPr lang="da-DK" sz="800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1-1 møder:</a:t>
            </a:r>
          </a:p>
          <a:p>
            <a:pPr algn="ctr"/>
            <a:r>
              <a:rPr lang="da-DK" sz="800" i="0" spc="40" baseline="0" dirty="0">
                <a:latin typeface="Barlow Condensed" panose="00000506000000000000" pitchFamily="2" charset="0"/>
                <a:cs typeface="Arial Narrow" panose="020B0604020202020204" pitchFamily="34" charset="0"/>
              </a:rPr>
              <a:t>Opdateret salgspitch</a:t>
            </a:r>
          </a:p>
        </p:txBody>
      </p:sp>
      <p:sp>
        <p:nvSpPr>
          <p:cNvPr id="68" name="Rektangel 67">
            <a:extLst>
              <a:ext uri="{FF2B5EF4-FFF2-40B4-BE49-F238E27FC236}">
                <a16:creationId xmlns:a16="http://schemas.microsoft.com/office/drawing/2014/main" id="{DB926628-9C97-45FD-A85F-1C0844ACB879}"/>
              </a:ext>
            </a:extLst>
          </p:cNvPr>
          <p:cNvSpPr/>
          <p:nvPr/>
        </p:nvSpPr>
        <p:spPr>
          <a:xfrm>
            <a:off x="7100509" y="4001971"/>
            <a:ext cx="900000" cy="900000"/>
          </a:xfrm>
          <a:prstGeom prst="rect">
            <a:avLst/>
          </a:prstGeom>
          <a:solidFill>
            <a:srgbClr val="DE6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92559EED-E4A8-4DB7-9B86-BCB0B68DA22E}"/>
              </a:ext>
            </a:extLst>
          </p:cNvPr>
          <p:cNvSpPr txBox="1"/>
          <p:nvPr/>
        </p:nvSpPr>
        <p:spPr>
          <a:xfrm>
            <a:off x="7091736" y="4152456"/>
            <a:ext cx="92589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900" i="1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3.2</a:t>
            </a:r>
          </a:p>
          <a:p>
            <a:pPr algn="ctr"/>
            <a:r>
              <a:rPr lang="da-DK" sz="900" b="1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Journalister</a:t>
            </a:r>
          </a:p>
          <a:p>
            <a:pPr algn="ctr"/>
            <a:r>
              <a:rPr lang="da-DK" sz="800" spc="40" dirty="0">
                <a:latin typeface="Barlow Condensed" panose="00000506000000000000" pitchFamily="2" charset="0"/>
                <a:cs typeface="Arial Narrow" panose="020B0604020202020204" pitchFamily="34" charset="0"/>
              </a:rPr>
              <a:t>Pressemeddelelse:</a:t>
            </a:r>
          </a:p>
          <a:p>
            <a:pPr algn="ctr"/>
            <a:r>
              <a:rPr lang="da-DK" sz="800" i="0" spc="40" baseline="0" dirty="0">
                <a:latin typeface="Barlow Condensed" panose="00000506000000000000" pitchFamily="2" charset="0"/>
                <a:cs typeface="Arial Narrow" panose="020B0604020202020204" pitchFamily="34" charset="0"/>
              </a:rPr>
              <a:t>Første nye kunder</a:t>
            </a:r>
          </a:p>
        </p:txBody>
      </p:sp>
    </p:spTree>
    <p:extLst>
      <p:ext uri="{BB962C8B-B14F-4D97-AF65-F5344CB8AC3E}">
        <p14:creationId xmlns:p14="http://schemas.microsoft.com/office/powerpoint/2010/main" val="2135259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ITB - 1508">
      <a:dk1>
        <a:srgbClr val="212121"/>
      </a:dk1>
      <a:lt1>
        <a:srgbClr val="FFFFFF"/>
      </a:lt1>
      <a:dk2>
        <a:srgbClr val="004650"/>
      </a:dk2>
      <a:lt2>
        <a:srgbClr val="F0F0F0"/>
      </a:lt2>
      <a:accent1>
        <a:srgbClr val="004650"/>
      </a:accent1>
      <a:accent2>
        <a:srgbClr val="AEB78B"/>
      </a:accent2>
      <a:accent3>
        <a:srgbClr val="32192D"/>
      </a:accent3>
      <a:accent4>
        <a:srgbClr val="DDA6AC"/>
      </a:accent4>
      <a:accent5>
        <a:srgbClr val="E15A5A"/>
      </a:accent5>
      <a:accent6>
        <a:srgbClr val="FFEF42"/>
      </a:accent6>
      <a:hlink>
        <a:srgbClr val="0070C0"/>
      </a:hlink>
      <a:folHlink>
        <a:srgbClr val="8FB3C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94525645C44AD45AAB3AA9106B32F60" ma:contentTypeVersion="13" ma:contentTypeDescription="Opret et nyt dokument." ma:contentTypeScope="" ma:versionID="2572f6dc01bb2b03b199c58ae5326712">
  <xsd:schema xmlns:xsd="http://www.w3.org/2001/XMLSchema" xmlns:xs="http://www.w3.org/2001/XMLSchema" xmlns:p="http://schemas.microsoft.com/office/2006/metadata/properties" xmlns:ns2="214493cc-c5f0-4f42-9d66-609965d104c6" xmlns:ns3="9ee8d028-5f69-422a-8af8-47b83aeb9781" targetNamespace="http://schemas.microsoft.com/office/2006/metadata/properties" ma:root="true" ma:fieldsID="24b3a1a999586327ea8eeddaf8d7f856" ns2:_="" ns3:_="">
    <xsd:import namespace="214493cc-c5f0-4f42-9d66-609965d104c6"/>
    <xsd:import namespace="9ee8d028-5f69-422a-8af8-47b83aeb97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4493cc-c5f0-4f42-9d66-609965d104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e8d028-5f69-422a-8af8-47b83aeb978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3F6FE1-CDCC-4660-9AC9-15CF9F68B38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B610142-B81A-41BC-AD10-AD3FC8AA29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5E4C16-3D26-4138-953E-7AFF0905E5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4493cc-c5f0-4f42-9d66-609965d104c6"/>
    <ds:schemaRef ds:uri="9ee8d028-5f69-422a-8af8-47b83aeb97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168</Words>
  <Application>Microsoft Office PowerPoint</Application>
  <PresentationFormat>Widescreen</PresentationFormat>
  <Paragraphs>57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8" baseType="lpstr">
      <vt:lpstr>Arial</vt:lpstr>
      <vt:lpstr>Barlow Condensed</vt:lpstr>
      <vt:lpstr>Barlow Condensed Light</vt:lpstr>
      <vt:lpstr>Calibri</vt:lpstr>
      <vt:lpstr>Calibri Light</vt:lpstr>
      <vt:lpstr>Office-tema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SÆT DIT KOMMUNIKATIONSMÅL</dc:title>
  <dc:creator>Mikkel Quist Kümler</dc:creator>
  <cp:lastModifiedBy>Rune Fick Hansen</cp:lastModifiedBy>
  <cp:revision>2</cp:revision>
  <dcterms:created xsi:type="dcterms:W3CDTF">2021-09-29T07:21:23Z</dcterms:created>
  <dcterms:modified xsi:type="dcterms:W3CDTF">2021-10-21T07:51:01Z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0x010100A94525645C44AD45AAB3AA9106B32F60</vt:lpwstr>
  </property>
</Properties>
</file>