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7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8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9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2"/>
  </p:notesMasterIdLst>
  <p:sldIdLst>
    <p:sldId id="258" r:id="rId5"/>
    <p:sldId id="257" r:id="rId6"/>
    <p:sldId id="259" r:id="rId7"/>
    <p:sldId id="260" r:id="rId8"/>
    <p:sldId id="261" r:id="rId9"/>
    <p:sldId id="262" r:id="rId10"/>
    <p:sldId id="265" r:id="rId11"/>
    <p:sldId id="267" r:id="rId12"/>
    <p:sldId id="266" r:id="rId13"/>
    <p:sldId id="273" r:id="rId14"/>
    <p:sldId id="287" r:id="rId15"/>
    <p:sldId id="268" r:id="rId16"/>
    <p:sldId id="269" r:id="rId17"/>
    <p:sldId id="270" r:id="rId18"/>
    <p:sldId id="271" r:id="rId19"/>
    <p:sldId id="289" r:id="rId20"/>
    <p:sldId id="290" r:id="rId21"/>
    <p:sldId id="288" r:id="rId22"/>
    <p:sldId id="274" r:id="rId23"/>
    <p:sldId id="278" r:id="rId24"/>
    <p:sldId id="276" r:id="rId25"/>
    <p:sldId id="277" r:id="rId26"/>
    <p:sldId id="279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80F70A-3E57-467A-97CC-1A9D8B51A393}" v="18" dt="2019-06-25T12:56:55.3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33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danskerhverv.sharepoint.com/sites/itb/Kommunikation/5.%20Analyser%20og%20Rapporter/Branchetal/IT-Barometer/IT-Barometer%202018/IT-Barometer%202018-Grund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A83-4942-B408-FA9D1A60AD3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A83-4942-B408-FA9D1A60AD3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A83-4942-B408-FA9D1A60AD3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A83-4942-B408-FA9D1A60AD3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83-4942-B408-FA9D1A60AD34}"/>
              </c:ext>
            </c:extLst>
          </c:dPt>
          <c:dLbls>
            <c:delete val="1"/>
          </c:dLbls>
          <c:cat>
            <c:strRef>
              <c:f>Geografi!$A$1:$A$6</c:f>
              <c:strCache>
                <c:ptCount val="6"/>
                <c:pt idx="0">
                  <c:v>Nordjylland</c:v>
                </c:pt>
                <c:pt idx="1">
                  <c:v>Midtjylland</c:v>
                </c:pt>
                <c:pt idx="2">
                  <c:v>Sønderjylland</c:v>
                </c:pt>
                <c:pt idx="3">
                  <c:v>Fyn</c:v>
                </c:pt>
                <c:pt idx="4">
                  <c:v>Hovedstadsområdet</c:v>
                </c:pt>
                <c:pt idx="5">
                  <c:v>Sjælland og Øer</c:v>
                </c:pt>
              </c:strCache>
            </c:strRef>
          </c:cat>
          <c:val>
            <c:numRef>
              <c:f>Geografi!$B$1:$B$6</c:f>
              <c:numCache>
                <c:formatCode>0.00%</c:formatCode>
                <c:ptCount val="6"/>
                <c:pt idx="0">
                  <c:v>4.4900000000000002E-2</c:v>
                </c:pt>
                <c:pt idx="1">
                  <c:v>0.23719999999999999</c:v>
                </c:pt>
                <c:pt idx="2">
                  <c:v>3.2099999999999997E-2</c:v>
                </c:pt>
                <c:pt idx="3">
                  <c:v>8.3299999999999999E-2</c:v>
                </c:pt>
                <c:pt idx="4">
                  <c:v>0.53849999999999998</c:v>
                </c:pt>
                <c:pt idx="5">
                  <c:v>6.4100000000000004E-2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83-4942-B408-FA9D1A60AD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5"/>
        <c:axId val="341995560"/>
        <c:axId val="341995888"/>
      </c:barChart>
      <c:catAx>
        <c:axId val="341995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1995888"/>
        <c:crosses val="autoZero"/>
        <c:auto val="1"/>
        <c:lblAlgn val="ctr"/>
        <c:lblOffset val="100"/>
        <c:noMultiLvlLbl val="0"/>
      </c:catAx>
      <c:valAx>
        <c:axId val="34199588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41995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'Rejst kapital 2'!$B$1</c:f>
              <c:strCache>
                <c:ptCount val="1"/>
                <c:pt idx="0">
                  <c:v>Ved ikke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'Rejst kapital 2'!$A$2:$A$5</c:f>
              <c:strCache>
                <c:ptCount val="4"/>
                <c:pt idx="0">
                  <c:v>Markedspladser (f.eks. crowdfunding, crowdlending)</c:v>
                </c:pt>
                <c:pt idx="1">
                  <c:v>Professionelle virksomheder (f.eks. investor, business angels)</c:v>
                </c:pt>
                <c:pt idx="2">
                  <c:v>Statslige eller offentlige ordninger (f.eks. vækstkautionslån, Innobooster)</c:v>
                </c:pt>
                <c:pt idx="3">
                  <c:v>Banker (f.eks. banklån, finansieringsordninger)</c:v>
                </c:pt>
              </c:strCache>
            </c:strRef>
          </c:cat>
          <c:val>
            <c:numRef>
              <c:f>'Rejst kapital 2'!$B$2:$B$5</c:f>
              <c:numCache>
                <c:formatCode>0.00%</c:formatCode>
                <c:ptCount val="4"/>
                <c:pt idx="0">
                  <c:v>8.6999999999999994E-2</c:v>
                </c:pt>
                <c:pt idx="1">
                  <c:v>8.3299999999999999E-2</c:v>
                </c:pt>
                <c:pt idx="2">
                  <c:v>0.125</c:v>
                </c:pt>
                <c:pt idx="3">
                  <c:v>8.3299999999999999E-2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22-4380-A0AC-03E18D3045E8}"/>
            </c:ext>
          </c:extLst>
        </c:ser>
        <c:ser>
          <c:idx val="1"/>
          <c:order val="1"/>
          <c:tx>
            <c:strRef>
              <c:f>'Rejst kapital 2'!$C$1</c:f>
              <c:strCache>
                <c:ptCount val="1"/>
                <c:pt idx="0">
                  <c:v>Kendte ikke mulighed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'Rejst kapital 2'!$A$2:$A$5</c:f>
              <c:strCache>
                <c:ptCount val="4"/>
                <c:pt idx="0">
                  <c:v>Markedspladser (f.eks. crowdfunding, crowdlending)</c:v>
                </c:pt>
                <c:pt idx="1">
                  <c:v>Professionelle virksomheder (f.eks. investor, business angels)</c:v>
                </c:pt>
                <c:pt idx="2">
                  <c:v>Statslige eller offentlige ordninger (f.eks. vækstkautionslån, Innobooster)</c:v>
                </c:pt>
                <c:pt idx="3">
                  <c:v>Banker (f.eks. banklån, finansieringsordninger)</c:v>
                </c:pt>
              </c:strCache>
            </c:strRef>
          </c:cat>
          <c:val>
            <c:numRef>
              <c:f>'Rejst kapital 2'!$C$2:$C$5</c:f>
              <c:numCache>
                <c:formatCode>0.00%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4.1700000000000001E-2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22-4380-A0AC-03E18D3045E8}"/>
            </c:ext>
          </c:extLst>
        </c:ser>
        <c:ser>
          <c:idx val="2"/>
          <c:order val="2"/>
          <c:tx>
            <c:strRef>
              <c:f>'Rejst kapital 2'!$D$1</c:f>
              <c:strCache>
                <c:ptCount val="1"/>
                <c:pt idx="0">
                  <c:v>Nej, vi søgte ikke denne mulighed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'Rejst kapital 2'!$A$2:$A$5</c:f>
              <c:strCache>
                <c:ptCount val="4"/>
                <c:pt idx="0">
                  <c:v>Markedspladser (f.eks. crowdfunding, crowdlending)</c:v>
                </c:pt>
                <c:pt idx="1">
                  <c:v>Professionelle virksomheder (f.eks. investor, business angels)</c:v>
                </c:pt>
                <c:pt idx="2">
                  <c:v>Statslige eller offentlige ordninger (f.eks. vækstkautionslån, Innobooster)</c:v>
                </c:pt>
                <c:pt idx="3">
                  <c:v>Banker (f.eks. banklån, finansieringsordninger)</c:v>
                </c:pt>
              </c:strCache>
            </c:strRef>
          </c:cat>
          <c:val>
            <c:numRef>
              <c:f>'Rejst kapital 2'!$D$2:$D$5</c:f>
              <c:numCache>
                <c:formatCode>0.00%</c:formatCode>
                <c:ptCount val="4"/>
                <c:pt idx="0">
                  <c:v>0.82609999999999995</c:v>
                </c:pt>
                <c:pt idx="1">
                  <c:v>0.125</c:v>
                </c:pt>
                <c:pt idx="2">
                  <c:v>0.375</c:v>
                </c:pt>
                <c:pt idx="3">
                  <c:v>0.33329999999999999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22-4380-A0AC-03E18D3045E8}"/>
            </c:ext>
          </c:extLst>
        </c:ser>
        <c:ser>
          <c:idx val="3"/>
          <c:order val="3"/>
          <c:tx>
            <c:strRef>
              <c:f>'Rejst kapital 2'!$E$1</c:f>
              <c:strCache>
                <c:ptCount val="1"/>
                <c:pt idx="0">
                  <c:v>Ja, men vi fik ikke finansiering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'Rejst kapital 2'!$A$2:$A$5</c:f>
              <c:strCache>
                <c:ptCount val="4"/>
                <c:pt idx="0">
                  <c:v>Markedspladser (f.eks. crowdfunding, crowdlending)</c:v>
                </c:pt>
                <c:pt idx="1">
                  <c:v>Professionelle virksomheder (f.eks. investor, business angels)</c:v>
                </c:pt>
                <c:pt idx="2">
                  <c:v>Statslige eller offentlige ordninger (f.eks. vækstkautionslån, Innobooster)</c:v>
                </c:pt>
                <c:pt idx="3">
                  <c:v>Banker (f.eks. banklån, finansieringsordninger)</c:v>
                </c:pt>
              </c:strCache>
            </c:strRef>
          </c:cat>
          <c:val>
            <c:numRef>
              <c:f>'Rejst kapital 2'!$E$2:$E$5</c:f>
              <c:numCache>
                <c:formatCode>0.00%</c:formatCode>
                <c:ptCount val="4"/>
                <c:pt idx="0">
                  <c:v>4.3499999999999997E-2</c:v>
                </c:pt>
                <c:pt idx="1">
                  <c:v>0.125</c:v>
                </c:pt>
                <c:pt idx="2">
                  <c:v>0.16669999999999999</c:v>
                </c:pt>
                <c:pt idx="3">
                  <c:v>0.20830000000000001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22-4380-A0AC-03E18D3045E8}"/>
            </c:ext>
          </c:extLst>
        </c:ser>
        <c:ser>
          <c:idx val="4"/>
          <c:order val="4"/>
          <c:tx>
            <c:strRef>
              <c:f>'Rejst kapital 2'!$F$1</c:f>
              <c:strCache>
                <c:ptCount val="1"/>
                <c:pt idx="0">
                  <c:v>Ja, og vi fik finansiering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'Rejst kapital 2'!$A$2:$A$5</c:f>
              <c:strCache>
                <c:ptCount val="4"/>
                <c:pt idx="0">
                  <c:v>Markedspladser (f.eks. crowdfunding, crowdlending)</c:v>
                </c:pt>
                <c:pt idx="1">
                  <c:v>Professionelle virksomheder (f.eks. investor, business angels)</c:v>
                </c:pt>
                <c:pt idx="2">
                  <c:v>Statslige eller offentlige ordninger (f.eks. vækstkautionslån, Innobooster)</c:v>
                </c:pt>
                <c:pt idx="3">
                  <c:v>Banker (f.eks. banklån, finansieringsordninger)</c:v>
                </c:pt>
              </c:strCache>
            </c:strRef>
          </c:cat>
          <c:val>
            <c:numRef>
              <c:f>'Rejst kapital 2'!$F$2:$F$5</c:f>
              <c:numCache>
                <c:formatCode>0.00%</c:formatCode>
                <c:ptCount val="4"/>
                <c:pt idx="0">
                  <c:v>4.3499999999999997E-2</c:v>
                </c:pt>
                <c:pt idx="1">
                  <c:v>0.66669999999999996</c:v>
                </c:pt>
                <c:pt idx="2">
                  <c:v>0.29170000000000001</c:v>
                </c:pt>
                <c:pt idx="3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22-4380-A0AC-03E18D3045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578235688"/>
        <c:axId val="578233392"/>
      </c:barChart>
      <c:catAx>
        <c:axId val="578235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78233392"/>
        <c:crosses val="autoZero"/>
        <c:auto val="1"/>
        <c:lblAlgn val="ctr"/>
        <c:lblOffset val="100"/>
        <c:noMultiLvlLbl val="0"/>
      </c:catAx>
      <c:valAx>
        <c:axId val="57823339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78235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GDPR!$B$1</c:f>
              <c:strCache>
                <c:ptCount val="1"/>
                <c:pt idx="0">
                  <c:v>Ved ikke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GDPR!$A$2:$A$4</c:f>
              <c:strCache>
                <c:ptCount val="3"/>
                <c:pt idx="0">
                  <c:v>Har i fået ekstern rådgivning og hjælp til at blive klar til de nye krav (f.eks. advokat, rådgivningsvirksomhed eller brancheforeninger)?</c:v>
                </c:pt>
                <c:pt idx="1">
                  <c:v>Har din virksomhed fået den støtte og vejledning, I har haft brug for, fra de offentlige instanser, herunder Datatilsynet?</c:v>
                </c:pt>
                <c:pt idx="2">
                  <c:v>Var din virksomhed klar til de nye krav i persondataforordningen ved deadline 25. maj 2018?</c:v>
                </c:pt>
              </c:strCache>
            </c:strRef>
          </c:cat>
          <c:val>
            <c:numRef>
              <c:f>GDPR!$B$2:$B$4</c:f>
              <c:numCache>
                <c:formatCode>0.00%</c:formatCode>
                <c:ptCount val="3"/>
                <c:pt idx="0">
                  <c:v>2.5899999999999999E-2</c:v>
                </c:pt>
                <c:pt idx="1">
                  <c:v>0.2087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52-4991-8B49-5F4C2D1956D4}"/>
            </c:ext>
          </c:extLst>
        </c:ser>
        <c:ser>
          <c:idx val="2"/>
          <c:order val="1"/>
          <c:tx>
            <c:strRef>
              <c:f>GDPR!$C$1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GDPR!$A$2:$A$4</c:f>
              <c:strCache>
                <c:ptCount val="3"/>
                <c:pt idx="0">
                  <c:v>Har i fået ekstern rådgivning og hjælp til at blive klar til de nye krav (f.eks. advokat, rådgivningsvirksomhed eller brancheforeninger)?</c:v>
                </c:pt>
                <c:pt idx="1">
                  <c:v>Har din virksomhed fået den støtte og vejledning, I har haft brug for, fra de offentlige instanser, herunder Datatilsynet?</c:v>
                </c:pt>
                <c:pt idx="2">
                  <c:v>Var din virksomhed klar til de nye krav i persondataforordningen ved deadline 25. maj 2018?</c:v>
                </c:pt>
              </c:strCache>
            </c:strRef>
          </c:cat>
          <c:val>
            <c:numRef>
              <c:f>GDPR!$C$2:$C$4</c:f>
              <c:numCache>
                <c:formatCode>0.00%</c:formatCode>
                <c:ptCount val="3"/>
                <c:pt idx="0">
                  <c:v>0.31030000000000002</c:v>
                </c:pt>
                <c:pt idx="1">
                  <c:v>0.43480000000000002</c:v>
                </c:pt>
                <c:pt idx="2">
                  <c:v>0.12820000000000001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52-4991-8B49-5F4C2D1956D4}"/>
            </c:ext>
          </c:extLst>
        </c:ser>
        <c:ser>
          <c:idx val="3"/>
          <c:order val="2"/>
          <c:tx>
            <c:strRef>
              <c:f>GDPR!$D$1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GDPR!$A$2:$A$4</c:f>
              <c:strCache>
                <c:ptCount val="3"/>
                <c:pt idx="0">
                  <c:v>Har i fået ekstern rådgivning og hjælp til at blive klar til de nye krav (f.eks. advokat, rådgivningsvirksomhed eller brancheforeninger)?</c:v>
                </c:pt>
                <c:pt idx="1">
                  <c:v>Har din virksomhed fået den støtte og vejledning, I har haft brug for, fra de offentlige instanser, herunder Datatilsynet?</c:v>
                </c:pt>
                <c:pt idx="2">
                  <c:v>Var din virksomhed klar til de nye krav i persondataforordningen ved deadline 25. maj 2018?</c:v>
                </c:pt>
              </c:strCache>
            </c:strRef>
          </c:cat>
          <c:val>
            <c:numRef>
              <c:f>GDPR!$D$2:$D$4</c:f>
              <c:numCache>
                <c:formatCode>0.00%</c:formatCode>
                <c:ptCount val="3"/>
                <c:pt idx="0">
                  <c:v>0.68100000000000005</c:v>
                </c:pt>
                <c:pt idx="1">
                  <c:v>0.35649999999999998</c:v>
                </c:pt>
                <c:pt idx="2">
                  <c:v>0.88029999999999997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52-4991-8B49-5F4C2D1956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586785384"/>
        <c:axId val="586785712"/>
      </c:barChart>
      <c:catAx>
        <c:axId val="586785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86785712"/>
        <c:crosses val="autoZero"/>
        <c:auto val="1"/>
        <c:lblAlgn val="ctr"/>
        <c:lblOffset val="100"/>
        <c:noMultiLvlLbl val="0"/>
      </c:catAx>
      <c:valAx>
        <c:axId val="58678571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86785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8E8-4A35-A9FF-E1D4106C0C7A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015-429E-B0C8-350506D89AC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E8-4A35-A9FF-E1D4106C0C7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015-429E-B0C8-350506D89AC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015-429E-B0C8-350506D89AC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015-429E-B0C8-350506D89AC5}"/>
              </c:ext>
            </c:extLst>
          </c:dPt>
          <c:dLbls>
            <c:delete val="1"/>
          </c:dLbls>
          <c:cat>
            <c:strRef>
              <c:f>'Ledige stillinger'!$A$1:$A$7</c:f>
              <c:strCache>
                <c:ptCount val="7"/>
                <c:pt idx="0">
                  <c:v>Ved ikke</c:v>
                </c:pt>
                <c:pt idx="1">
                  <c:v>Under 50.000</c:v>
                </c:pt>
                <c:pt idx="2">
                  <c:v>50.000-100.000</c:v>
                </c:pt>
                <c:pt idx="3">
                  <c:v>100.000-250.000</c:v>
                </c:pt>
                <c:pt idx="4">
                  <c:v>250.000-500.000</c:v>
                </c:pt>
                <c:pt idx="5">
                  <c:v>1/2-1 million</c:v>
                </c:pt>
                <c:pt idx="6">
                  <c:v>Over 1 mio.</c:v>
                </c:pt>
              </c:strCache>
            </c:strRef>
          </c:cat>
          <c:val>
            <c:numRef>
              <c:f>'Ledige stillinger'!$B$1:$B$7</c:f>
              <c:numCache>
                <c:formatCode>0.00%</c:formatCode>
                <c:ptCount val="7"/>
                <c:pt idx="0">
                  <c:v>0.18099999999999999</c:v>
                </c:pt>
                <c:pt idx="1">
                  <c:v>0.26719999999999999</c:v>
                </c:pt>
                <c:pt idx="2">
                  <c:v>0.1552</c:v>
                </c:pt>
                <c:pt idx="3">
                  <c:v>0.1207</c:v>
                </c:pt>
                <c:pt idx="4">
                  <c:v>7.7600000000000002E-2</c:v>
                </c:pt>
                <c:pt idx="5">
                  <c:v>6.9000000000000006E-2</c:v>
                </c:pt>
                <c:pt idx="6">
                  <c:v>0.1293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E8-4A35-A9FF-E1D4106C0C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497283240"/>
        <c:axId val="587226400"/>
      </c:barChart>
      <c:catAx>
        <c:axId val="497283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87226400"/>
        <c:crosses val="autoZero"/>
        <c:auto val="1"/>
        <c:lblAlgn val="ctr"/>
        <c:lblOffset val="100"/>
        <c:noMultiLvlLbl val="0"/>
      </c:catAx>
      <c:valAx>
        <c:axId val="58722640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97283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8E8-4A35-A9FF-E1D4106C0C7A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392-40FA-B9A9-B4890BB2E5C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E8-4A35-A9FF-E1D4106C0C7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392-40FA-B9A9-B4890BB2E5C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392-40FA-B9A9-B4890BB2E5C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392-40FA-B9A9-B4890BB2E5C7}"/>
              </c:ext>
            </c:extLst>
          </c:dPt>
          <c:dLbls>
            <c:delete val="1"/>
          </c:dLbls>
          <c:cat>
            <c:strRef>
              <c:f>'Ledige stillinger'!$A$1:$A$7</c:f>
              <c:strCache>
                <c:ptCount val="7"/>
                <c:pt idx="0">
                  <c:v>Ved ikke</c:v>
                </c:pt>
                <c:pt idx="1">
                  <c:v>Under 50.000</c:v>
                </c:pt>
                <c:pt idx="2">
                  <c:v>50.000-100.000</c:v>
                </c:pt>
                <c:pt idx="3">
                  <c:v>100.000-250.000</c:v>
                </c:pt>
                <c:pt idx="4">
                  <c:v>250.000-500.000</c:v>
                </c:pt>
                <c:pt idx="5">
                  <c:v>1/2-1 million</c:v>
                </c:pt>
                <c:pt idx="6">
                  <c:v>Over 1 mio.</c:v>
                </c:pt>
              </c:strCache>
            </c:strRef>
          </c:cat>
          <c:val>
            <c:numRef>
              <c:f>'Ledige stillinger'!$B$1:$B$7</c:f>
              <c:numCache>
                <c:formatCode>0.00%</c:formatCode>
                <c:ptCount val="7"/>
                <c:pt idx="0">
                  <c:v>0.16239999999999999</c:v>
                </c:pt>
                <c:pt idx="1">
                  <c:v>0.4017</c:v>
                </c:pt>
                <c:pt idx="2">
                  <c:v>9.4E-2</c:v>
                </c:pt>
                <c:pt idx="3">
                  <c:v>0.1368</c:v>
                </c:pt>
                <c:pt idx="4">
                  <c:v>5.9799999999999999E-2</c:v>
                </c:pt>
                <c:pt idx="5">
                  <c:v>3.4200000000000001E-2</c:v>
                </c:pt>
                <c:pt idx="6">
                  <c:v>0.1111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E8-4A35-A9FF-E1D4106C0C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497283240"/>
        <c:axId val="587226400"/>
      </c:barChart>
      <c:catAx>
        <c:axId val="497283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87226400"/>
        <c:crosses val="autoZero"/>
        <c:auto val="1"/>
        <c:lblAlgn val="ctr"/>
        <c:lblOffset val="100"/>
        <c:noMultiLvlLbl val="0"/>
      </c:catAx>
      <c:valAx>
        <c:axId val="58722640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97283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8E8-4A35-A9FF-E1D4106C0C7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284-4BD9-80EB-3FE7428C837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E8-4A35-A9FF-E1D4106C0C7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284-4BD9-80EB-3FE7428C837D}"/>
              </c:ext>
            </c:extLst>
          </c:dPt>
          <c:dLbls>
            <c:delete val="1"/>
          </c:dLbls>
          <c:cat>
            <c:strRef>
              <c:f>'Ledige stillinger'!$A$1:$A$5</c:f>
              <c:strCache>
                <c:ptCount val="5"/>
                <c:pt idx="0">
                  <c:v>Ved ikke</c:v>
                </c:pt>
                <c:pt idx="1">
                  <c:v>Nej, kontraktvilkår har ikke udgjort et problem</c:v>
                </c:pt>
                <c:pt idx="2">
                  <c:v>Ja, men jeg oplever at problemet er faldende</c:v>
                </c:pt>
                <c:pt idx="3">
                  <c:v>Ja, og jeg oplever at problemet er det samme som tidligere</c:v>
                </c:pt>
                <c:pt idx="4">
                  <c:v>Ja, og jeg oplever det som et stigende problem</c:v>
                </c:pt>
              </c:strCache>
            </c:strRef>
          </c:cat>
          <c:val>
            <c:numRef>
              <c:f>'Ledige stillinger'!$B$1:$B$5</c:f>
              <c:numCache>
                <c:formatCode>0.00%</c:formatCode>
                <c:ptCount val="5"/>
                <c:pt idx="0">
                  <c:v>5.9799999999999999E-2</c:v>
                </c:pt>
                <c:pt idx="1">
                  <c:v>0.37609999999999999</c:v>
                </c:pt>
                <c:pt idx="2">
                  <c:v>0</c:v>
                </c:pt>
                <c:pt idx="3">
                  <c:v>0.26500000000000001</c:v>
                </c:pt>
                <c:pt idx="4">
                  <c:v>0.29909999999999998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E8-4A35-A9FF-E1D4106C0C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497283240"/>
        <c:axId val="587226400"/>
      </c:barChart>
      <c:catAx>
        <c:axId val="497283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87226400"/>
        <c:crosses val="autoZero"/>
        <c:auto val="1"/>
        <c:lblAlgn val="ctr"/>
        <c:lblOffset val="100"/>
        <c:noMultiLvlLbl val="0"/>
      </c:catAx>
      <c:valAx>
        <c:axId val="58722640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97283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8E8-4A35-A9FF-E1D4106C0C7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E8-4A35-A9FF-E1D4106C0C7A}"/>
              </c:ext>
            </c:extLst>
          </c:dPt>
          <c:dLbls>
            <c:delete val="1"/>
          </c:dLbls>
          <c:cat>
            <c:strRef>
              <c:f>'Ledige stillinger'!$A$1:$A$3</c:f>
              <c:strCache>
                <c:ptCount val="3"/>
                <c:pt idx="0">
                  <c:v>Ved ikke</c:v>
                </c:pt>
                <c:pt idx="1">
                  <c:v>Nej</c:v>
                </c:pt>
                <c:pt idx="2">
                  <c:v>Ja</c:v>
                </c:pt>
              </c:strCache>
            </c:strRef>
          </c:cat>
          <c:val>
            <c:numRef>
              <c:f>'Ledige stillinger'!$B$1:$B$3</c:f>
              <c:numCache>
                <c:formatCode>0.00%</c:formatCode>
                <c:ptCount val="3"/>
                <c:pt idx="0">
                  <c:v>2.6100000000000002E-2</c:v>
                </c:pt>
                <c:pt idx="1">
                  <c:v>0.52170000000000005</c:v>
                </c:pt>
                <c:pt idx="2">
                  <c:v>0.45219999999999999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E8-4A35-A9FF-E1D4106C0C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497283240"/>
        <c:axId val="587226400"/>
      </c:barChart>
      <c:catAx>
        <c:axId val="497283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87226400"/>
        <c:crosses val="autoZero"/>
        <c:auto val="1"/>
        <c:lblAlgn val="ctr"/>
        <c:lblOffset val="100"/>
        <c:noMultiLvlLbl val="0"/>
      </c:catAx>
      <c:valAx>
        <c:axId val="58722640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97283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B72-4A2E-B488-8DA6D2AA3FC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B72-4A2E-B488-8DA6D2AA3FC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72-4A2E-B488-8DA6D2AA3FC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B72-4A2E-B488-8DA6D2AA3FC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72-4A2E-B488-8DA6D2AA3FC8}"/>
              </c:ext>
            </c:extLst>
          </c:dPt>
          <c:dLbls>
            <c:delete val="1"/>
          </c:dLbls>
          <c:cat>
            <c:strRef>
              <c:f>'Konsekvens af mangel'!$A$1:$A$6</c:f>
              <c:strCache>
                <c:ptCount val="6"/>
                <c:pt idx="0">
                  <c:v>Ved ikke</c:v>
                </c:pt>
                <c:pt idx="1">
                  <c:v>Andet</c:v>
                </c:pt>
                <c:pt idx="2">
                  <c:v>Vi måtte opgive at gå ind på nye markeder/segmenter</c:v>
                </c:pt>
                <c:pt idx="3">
                  <c:v>Vi måtte sige nej til ordrer/opgaver</c:v>
                </c:pt>
                <c:pt idx="4">
                  <c:v>Vi outsourcede/offshorede</c:v>
                </c:pt>
                <c:pt idx="5">
                  <c:v>Udskød videreudvikling/innovation</c:v>
                </c:pt>
              </c:strCache>
            </c:strRef>
          </c:cat>
          <c:val>
            <c:numRef>
              <c:f>'Konsekvens af mangel'!$B$1:$B$6</c:f>
              <c:numCache>
                <c:formatCode>0.00%</c:formatCode>
                <c:ptCount val="6"/>
                <c:pt idx="0">
                  <c:v>1.89E-2</c:v>
                </c:pt>
                <c:pt idx="1">
                  <c:v>0.1132</c:v>
                </c:pt>
                <c:pt idx="2">
                  <c:v>0.24529999999999999</c:v>
                </c:pt>
                <c:pt idx="3">
                  <c:v>0.3019</c:v>
                </c:pt>
                <c:pt idx="4">
                  <c:v>0.33960000000000001</c:v>
                </c:pt>
                <c:pt idx="5">
                  <c:v>0.50939999999999996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72-4A2E-B488-8DA6D2AA3F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340049216"/>
        <c:axId val="340049544"/>
      </c:barChart>
      <c:catAx>
        <c:axId val="340049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0049544"/>
        <c:crosses val="autoZero"/>
        <c:auto val="1"/>
        <c:lblAlgn val="ctr"/>
        <c:lblOffset val="100"/>
        <c:noMultiLvlLbl val="0"/>
      </c:catAx>
      <c:valAx>
        <c:axId val="34004954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4004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56A-4A17-8F7D-12E059F41813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56A-4A17-8F7D-12E059F4181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56A-4A17-8F7D-12E059F4181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56A-4A17-8F7D-12E059F4181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56A-4A17-8F7D-12E059F4181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56A-4A17-8F7D-12E059F4181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56A-4A17-8F7D-12E059F41813}"/>
              </c:ext>
            </c:extLst>
          </c:dPt>
          <c:dLbls>
            <c:delete val="1"/>
          </c:dLbls>
          <c:cat>
            <c:strRef>
              <c:f>'Komp. udfordr.'!$A$1:$A$7</c:f>
              <c:strCache>
                <c:ptCount val="7"/>
                <c:pt idx="0">
                  <c:v>Ved ikke</c:v>
                </c:pt>
                <c:pt idx="1">
                  <c:v>Ansøgerne har ikke nok erhvervserfaring</c:v>
                </c:pt>
                <c:pt idx="2">
                  <c:v>Ansøgerne har ikke den rette uddannelse</c:v>
                </c:pt>
                <c:pt idx="3">
                  <c:v>Vi har ikke svært ved at skaffe folk med de rette it-kompetencer</c:v>
                </c:pt>
                <c:pt idx="4">
                  <c:v>Vi har ikke ansøgere til stillingerne</c:v>
                </c:pt>
                <c:pt idx="5">
                  <c:v>Ansøgerne er for dyre i løn</c:v>
                </c:pt>
                <c:pt idx="6">
                  <c:v>Ansøgerne mangler specifikke spidskompetencer</c:v>
                </c:pt>
              </c:strCache>
            </c:strRef>
          </c:cat>
          <c:val>
            <c:numRef>
              <c:f>'Komp. udfordr.'!$B$1:$B$7</c:f>
              <c:numCache>
                <c:formatCode>0.00%</c:formatCode>
                <c:ptCount val="7"/>
                <c:pt idx="0">
                  <c:v>3.4500000000000003E-2</c:v>
                </c:pt>
                <c:pt idx="1">
                  <c:v>4.3099999999999999E-2</c:v>
                </c:pt>
                <c:pt idx="2">
                  <c:v>9.4799999999999995E-2</c:v>
                </c:pt>
                <c:pt idx="3">
                  <c:v>0.13789999999999999</c:v>
                </c:pt>
                <c:pt idx="4">
                  <c:v>0.18970000000000001</c:v>
                </c:pt>
                <c:pt idx="5">
                  <c:v>0.2069</c:v>
                </c:pt>
                <c:pt idx="6">
                  <c:v>0.29310000000000003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6A-4A17-8F7D-12E059F418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579670344"/>
        <c:axId val="579674280"/>
      </c:barChart>
      <c:catAx>
        <c:axId val="579670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79674280"/>
        <c:crosses val="autoZero"/>
        <c:auto val="1"/>
        <c:lblAlgn val="ctr"/>
        <c:lblOffset val="100"/>
        <c:noMultiLvlLbl val="0"/>
      </c:catAx>
      <c:valAx>
        <c:axId val="57967428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79670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3CA8-43F8-BFD9-F66EE3676B43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CA8-43F8-BFD9-F66EE3676B4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CA8-43F8-BFD9-F66EE3676B4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CA8-43F8-BFD9-F66EE3676B4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CA8-43F8-BFD9-F66EE3676B4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CA8-43F8-BFD9-F66EE3676B43}"/>
              </c:ext>
            </c:extLst>
          </c:dPt>
          <c:dLbls>
            <c:delete val="1"/>
          </c:dLbls>
          <c:cat>
            <c:strRef>
              <c:f>Uddannelse!$A$1:$A$7</c:f>
              <c:strCache>
                <c:ptCount val="7"/>
                <c:pt idx="0">
                  <c:v>Ved ikke</c:v>
                </c:pt>
                <c:pt idx="1">
                  <c:v>Andre korte videregående uddannelser</c:v>
                </c:pt>
                <c:pt idx="2">
                  <c:v>Kort videregående it-uddannelse</c:v>
                </c:pt>
                <c:pt idx="3">
                  <c:v>Andre mellemlange videregående uddannelser</c:v>
                </c:pt>
                <c:pt idx="4">
                  <c:v>Mellemlang videregående it-uddannelse</c:v>
                </c:pt>
                <c:pt idx="5">
                  <c:v>Andre lange videregående uddannelser</c:v>
                </c:pt>
                <c:pt idx="6">
                  <c:v>Lang videregående it-uddannelse</c:v>
                </c:pt>
              </c:strCache>
            </c:strRef>
          </c:cat>
          <c:val>
            <c:numRef>
              <c:f>Uddannelse!$B$1:$B$7</c:f>
              <c:numCache>
                <c:formatCode>0.00%</c:formatCode>
                <c:ptCount val="7"/>
                <c:pt idx="0">
                  <c:v>3.4799999999999998E-2</c:v>
                </c:pt>
                <c:pt idx="1">
                  <c:v>0.1217</c:v>
                </c:pt>
                <c:pt idx="2">
                  <c:v>0.28699999999999998</c:v>
                </c:pt>
                <c:pt idx="3">
                  <c:v>0.23480000000000001</c:v>
                </c:pt>
                <c:pt idx="4">
                  <c:v>0.67830000000000001</c:v>
                </c:pt>
                <c:pt idx="5">
                  <c:v>0.3478</c:v>
                </c:pt>
                <c:pt idx="6">
                  <c:v>0.73909999999999998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A8-43F8-BFD9-F66EE3676B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578240936"/>
        <c:axId val="578241264"/>
      </c:barChart>
      <c:catAx>
        <c:axId val="578240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78241264"/>
        <c:crosses val="autoZero"/>
        <c:auto val="1"/>
        <c:lblAlgn val="ctr"/>
        <c:lblOffset val="100"/>
        <c:noMultiLvlLbl val="0"/>
      </c:catAx>
      <c:valAx>
        <c:axId val="57824126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78240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F25-4B7F-AA1F-A40815E3157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F25-4B7F-AA1F-A40815E3157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F25-4B7F-AA1F-A40815E3157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F25-4B7F-AA1F-A40815E31571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F25-4B7F-AA1F-A40815E3157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F25-4B7F-AA1F-A40815E3157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F25-4B7F-AA1F-A40815E3157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F25-4B7F-AA1F-A40815E31571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F25-4B7F-AA1F-A40815E31571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F25-4B7F-AA1F-A40815E31571}"/>
              </c:ext>
            </c:extLst>
          </c:dPt>
          <c:dLbls>
            <c:delete val="1"/>
          </c:dLbls>
          <c:cat>
            <c:strRef>
              <c:f>Kompetencer!$A$1:$A$10</c:f>
              <c:strCache>
                <c:ptCount val="10"/>
                <c:pt idx="0">
                  <c:v>Ved ikke</c:v>
                </c:pt>
                <c:pt idx="1">
                  <c:v>Andet</c:v>
                </c:pt>
                <c:pt idx="2">
                  <c:v>Formidling og kommunikation</c:v>
                </c:pt>
                <c:pt idx="3">
                  <c:v>It-sikkerhed</c:v>
                </c:pt>
                <c:pt idx="4">
                  <c:v>Design, usability og UX/CX</c:v>
                </c:pt>
                <c:pt idx="5">
                  <c:v>It-driftskompetencer</c:v>
                </c:pt>
                <c:pt idx="6">
                  <c:v>Salgskompetencer</c:v>
                </c:pt>
                <c:pt idx="7">
                  <c:v>It-projektledelse</c:v>
                </c:pt>
                <c:pt idx="8">
                  <c:v>Forretningsforståelse</c:v>
                </c:pt>
                <c:pt idx="9">
                  <c:v>Softwareudvikling</c:v>
                </c:pt>
              </c:strCache>
            </c:strRef>
          </c:cat>
          <c:val>
            <c:numRef>
              <c:f>Kompetencer!$B$1:$B$10</c:f>
              <c:numCache>
                <c:formatCode>0.00%</c:formatCode>
                <c:ptCount val="10"/>
                <c:pt idx="0">
                  <c:v>1.72E-2</c:v>
                </c:pt>
                <c:pt idx="1">
                  <c:v>9.4799999999999995E-2</c:v>
                </c:pt>
                <c:pt idx="2">
                  <c:v>0.2155</c:v>
                </c:pt>
                <c:pt idx="3">
                  <c:v>0.3448</c:v>
                </c:pt>
                <c:pt idx="4">
                  <c:v>0.43099999999999999</c:v>
                </c:pt>
                <c:pt idx="5">
                  <c:v>0.43099999999999999</c:v>
                </c:pt>
                <c:pt idx="6">
                  <c:v>0.47410000000000002</c:v>
                </c:pt>
                <c:pt idx="7">
                  <c:v>0.52590000000000003</c:v>
                </c:pt>
                <c:pt idx="8">
                  <c:v>0.60340000000000005</c:v>
                </c:pt>
                <c:pt idx="9">
                  <c:v>0.63790000000000002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25-4B7F-AA1F-A40815E315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486450488"/>
        <c:axId val="486449176"/>
      </c:barChart>
      <c:catAx>
        <c:axId val="486450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86449176"/>
        <c:crosses val="autoZero"/>
        <c:auto val="1"/>
        <c:lblAlgn val="ctr"/>
        <c:lblOffset val="100"/>
        <c:noMultiLvlLbl val="0"/>
      </c:catAx>
      <c:valAx>
        <c:axId val="48644917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86450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AA0-41CF-B623-2321D0601FD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AA0-41CF-B623-2321D0601FD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AA0-41CF-B623-2321D0601FD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A0-41CF-B623-2321D0601FD1}"/>
              </c:ext>
            </c:extLst>
          </c:dPt>
          <c:dLbls>
            <c:delete val="1"/>
          </c:dLbls>
          <c:cat>
            <c:strRef>
              <c:f>Ansatte!$A$1:$A$5</c:f>
              <c:strCache>
                <c:ptCount val="5"/>
                <c:pt idx="0">
                  <c:v>01-09</c:v>
                </c:pt>
                <c:pt idx="1">
                  <c:v>10-24</c:v>
                </c:pt>
                <c:pt idx="2">
                  <c:v>25-99</c:v>
                </c:pt>
                <c:pt idx="3">
                  <c:v>100-249</c:v>
                </c:pt>
                <c:pt idx="4">
                  <c:v>250 eller derover</c:v>
                </c:pt>
              </c:strCache>
            </c:strRef>
          </c:cat>
          <c:val>
            <c:numRef>
              <c:f>Ansatte!$B$1:$B$5</c:f>
              <c:numCache>
                <c:formatCode>0.00%</c:formatCode>
                <c:ptCount val="5"/>
                <c:pt idx="0">
                  <c:v>0.29299999999999998</c:v>
                </c:pt>
                <c:pt idx="1">
                  <c:v>0.20380000000000001</c:v>
                </c:pt>
                <c:pt idx="2">
                  <c:v>0.17199999999999999</c:v>
                </c:pt>
                <c:pt idx="3">
                  <c:v>0.11459999999999999</c:v>
                </c:pt>
                <c:pt idx="4">
                  <c:v>0.21659999999999999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A0-41CF-B623-2321D0601F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5"/>
        <c:axId val="491099856"/>
        <c:axId val="491100184"/>
      </c:barChart>
      <c:catAx>
        <c:axId val="491099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91100184"/>
        <c:crosses val="autoZero"/>
        <c:auto val="1"/>
        <c:lblAlgn val="ctr"/>
        <c:lblOffset val="100"/>
        <c:noMultiLvlLbl val="0"/>
      </c:catAx>
      <c:valAx>
        <c:axId val="49110018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9109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DFD-4E0F-BAFE-B00A853DCC7F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DFD-4E0F-BAFE-B00A853DCC7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DFD-4E0F-BAFE-B00A853DCC7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DFD-4E0F-BAFE-B00A853DCC7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DFD-4E0F-BAFE-B00A853DCC7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DFD-4E0F-BAFE-B00A853DCC7F}"/>
              </c:ext>
            </c:extLst>
          </c:dPt>
          <c:dLbls>
            <c:delete val="1"/>
          </c:dLbls>
          <c:cat>
            <c:strRef>
              <c:f>videreuddannelse!$A$1:$A$7</c:f>
              <c:strCache>
                <c:ptCount val="7"/>
                <c:pt idx="0">
                  <c:v>Ved ikke</c:v>
                </c:pt>
                <c:pt idx="1">
                  <c:v>Medarbejdere tilbydes ikke videreuddannelse og opkvalificering af kompetencer</c:v>
                </c:pt>
                <c:pt idx="2">
                  <c:v>Vi tilbyder videreuddannelse/opkvalificering af ikke it-medarbejdere, så de kan varetage it-jobs</c:v>
                </c:pt>
                <c:pt idx="3">
                  <c:v>Vi tilbyder trainee/graduateforløb</c:v>
                </c:pt>
                <c:pt idx="4">
                  <c:v>Vi har dialog med medarbejdere om og tilbyder videreuddannelse/opkvalificering mindre end en gang årligt</c:v>
                </c:pt>
                <c:pt idx="5">
                  <c:v>Vi har dialog med medarbejdere om og tilbyder videreuddannelse/opkvalificering præcis en gang årligt - f.eks. ved MUS</c:v>
                </c:pt>
                <c:pt idx="6">
                  <c:v>Vi har dialog med medarbejdere om og tilbyder videreuddannelse/opkvalificering mere end en gang årligt</c:v>
                </c:pt>
              </c:strCache>
            </c:strRef>
          </c:cat>
          <c:val>
            <c:numRef>
              <c:f>videreuddannelse!$B$1:$B$7</c:f>
              <c:numCache>
                <c:formatCode>0.00%</c:formatCode>
                <c:ptCount val="7"/>
                <c:pt idx="0">
                  <c:v>7.7600000000000002E-2</c:v>
                </c:pt>
                <c:pt idx="1">
                  <c:v>7.7600000000000002E-2</c:v>
                </c:pt>
                <c:pt idx="2">
                  <c:v>9.4799999999999995E-2</c:v>
                </c:pt>
                <c:pt idx="3">
                  <c:v>0.2414</c:v>
                </c:pt>
                <c:pt idx="4">
                  <c:v>6.9000000000000006E-2</c:v>
                </c:pt>
                <c:pt idx="5">
                  <c:v>0.22409999999999999</c:v>
                </c:pt>
                <c:pt idx="6">
                  <c:v>0.62070000000000003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FD-4E0F-BAFE-B00A853DCC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491409712"/>
        <c:axId val="491410696"/>
      </c:barChart>
      <c:catAx>
        <c:axId val="491409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91410696"/>
        <c:crosses val="autoZero"/>
        <c:auto val="1"/>
        <c:lblAlgn val="ctr"/>
        <c:lblOffset val="100"/>
        <c:noMultiLvlLbl val="0"/>
      </c:catAx>
      <c:valAx>
        <c:axId val="49141069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91409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7CA-463B-8D87-CB4AAEFACC6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7CA-463B-8D87-CB4AAEFACC6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7CA-463B-8D87-CB4AAEFACC6F}"/>
              </c:ext>
            </c:extLst>
          </c:dPt>
          <c:dLbls>
            <c:delete val="1"/>
          </c:dLbls>
          <c:cat>
            <c:strRef>
              <c:f>'Ressourcer på videreudd.'!$A$1:$A$4</c:f>
              <c:strCache>
                <c:ptCount val="4"/>
                <c:pt idx="0">
                  <c:v>Ved ikke</c:v>
                </c:pt>
                <c:pt idx="1">
                  <c:v>Vi vil investere færre ressourcer i videreuddannelse/opkvalificering/tranieeforløb</c:v>
                </c:pt>
                <c:pt idx="2">
                  <c:v>Vi vil investere samme ressourcer i videreuddannelse/opkvalificering/tranieeforløb</c:v>
                </c:pt>
                <c:pt idx="3">
                  <c:v>Vi vil investere flere ressourcer i videreuddannelse/opkvalificering/tranieeforløb</c:v>
                </c:pt>
              </c:strCache>
            </c:strRef>
          </c:cat>
          <c:val>
            <c:numRef>
              <c:f>'Ressourcer på videreudd.'!$B$1:$B$4</c:f>
              <c:numCache>
                <c:formatCode>0.00%</c:formatCode>
                <c:ptCount val="4"/>
                <c:pt idx="0">
                  <c:v>0.10340000000000001</c:v>
                </c:pt>
                <c:pt idx="1">
                  <c:v>2.5899999999999999E-2</c:v>
                </c:pt>
                <c:pt idx="2">
                  <c:v>0.44829999999999998</c:v>
                </c:pt>
                <c:pt idx="3">
                  <c:v>0.4224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CA-463B-8D87-CB4AAEFACC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498084256"/>
        <c:axId val="497281928"/>
      </c:barChart>
      <c:catAx>
        <c:axId val="498084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97281928"/>
        <c:crosses val="autoZero"/>
        <c:auto val="1"/>
        <c:lblAlgn val="ctr"/>
        <c:lblOffset val="100"/>
        <c:noMultiLvlLbl val="0"/>
      </c:catAx>
      <c:valAx>
        <c:axId val="49728192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9808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599-463C-836A-7348B14E5C0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599-463C-836A-7348B14E5C0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599-463C-836A-7348B14E5C0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599-463C-836A-7348B14E5C02}"/>
              </c:ext>
            </c:extLst>
          </c:dPt>
          <c:dLbls>
            <c:delete val="1"/>
          </c:dLbls>
          <c:cat>
            <c:strRef>
              <c:f>'Udd. arb.kraft'!$A$1:$A$5</c:f>
              <c:strCache>
                <c:ptCount val="5"/>
                <c:pt idx="0">
                  <c:v>Ved ikke</c:v>
                </c:pt>
                <c:pt idx="1">
                  <c:v>Slet ikke vigtigt</c:v>
                </c:pt>
                <c:pt idx="2">
                  <c:v>Ikke så vigtigt</c:v>
                </c:pt>
                <c:pt idx="3">
                  <c:v>Vigtigt</c:v>
                </c:pt>
                <c:pt idx="4">
                  <c:v>Meget vigtigt</c:v>
                </c:pt>
              </c:strCache>
            </c:strRef>
          </c:cat>
          <c:val>
            <c:numRef>
              <c:f>'Udd. arb.kraft'!$B$1:$B$5</c:f>
              <c:numCache>
                <c:formatCode>0.00%</c:formatCode>
                <c:ptCount val="5"/>
                <c:pt idx="0">
                  <c:v>2.5899999999999999E-2</c:v>
                </c:pt>
                <c:pt idx="1">
                  <c:v>3.4500000000000003E-2</c:v>
                </c:pt>
                <c:pt idx="2">
                  <c:v>0.10340000000000001</c:v>
                </c:pt>
                <c:pt idx="3">
                  <c:v>0.44829999999999998</c:v>
                </c:pt>
                <c:pt idx="4">
                  <c:v>0.38790000000000002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99-463C-836A-7348B14E5C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600439160"/>
        <c:axId val="600439488"/>
      </c:barChart>
      <c:catAx>
        <c:axId val="600439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00439488"/>
        <c:crosses val="autoZero"/>
        <c:auto val="1"/>
        <c:lblAlgn val="ctr"/>
        <c:lblOffset val="100"/>
        <c:noMultiLvlLbl val="0"/>
      </c:catAx>
      <c:valAx>
        <c:axId val="60043948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600439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E56-4DE6-805B-4BF86C6B2CE5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E56-4DE6-805B-4BF86C6B2CE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E56-4DE6-805B-4BF86C6B2CE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56-4DE6-805B-4BF86C6B2CE5}"/>
              </c:ext>
            </c:extLst>
          </c:dPt>
          <c:dLbls>
            <c:delete val="1"/>
          </c:dLbls>
          <c:cat>
            <c:strRef>
              <c:f>'Ansæt. udenl. arbejdskraft'!$A$1:$A$5</c:f>
              <c:strCache>
                <c:ptCount val="5"/>
                <c:pt idx="0">
                  <c:v>Ved ikke</c:v>
                </c:pt>
                <c:pt idx="1">
                  <c:v>Nej</c:v>
                </c:pt>
                <c:pt idx="2">
                  <c:v>Ja, vi forventer at skulle ansætte udenlandske it-specialister på længere sigt</c:v>
                </c:pt>
                <c:pt idx="3">
                  <c:v>Ja, vi forventer at ansætte udenlandske it-specialister allerede i år</c:v>
                </c:pt>
                <c:pt idx="4">
                  <c:v>Ja, vi har allerede udenlandske it-specialister ansat</c:v>
                </c:pt>
              </c:strCache>
            </c:strRef>
          </c:cat>
          <c:val>
            <c:numRef>
              <c:f>'Ansæt. udenl. arbejdskraft'!$B$1:$B$5</c:f>
              <c:numCache>
                <c:formatCode>0.00%</c:formatCode>
                <c:ptCount val="5"/>
                <c:pt idx="0">
                  <c:v>3.4500000000000003E-2</c:v>
                </c:pt>
                <c:pt idx="1">
                  <c:v>0.3362</c:v>
                </c:pt>
                <c:pt idx="2">
                  <c:v>0.1552</c:v>
                </c:pt>
                <c:pt idx="3">
                  <c:v>6.9000000000000006E-2</c:v>
                </c:pt>
                <c:pt idx="4">
                  <c:v>0.4052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6-4DE6-805B-4BF86C6B2C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583010192"/>
        <c:axId val="583013144"/>
      </c:barChart>
      <c:catAx>
        <c:axId val="583010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83013144"/>
        <c:crosses val="autoZero"/>
        <c:auto val="1"/>
        <c:lblAlgn val="ctr"/>
        <c:lblOffset val="100"/>
        <c:noMultiLvlLbl val="0"/>
      </c:catAx>
      <c:valAx>
        <c:axId val="58301314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83010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'Ikke lønmodtagere'!$A$3</c:f>
              <c:strCache>
                <c:ptCount val="1"/>
                <c:pt idx="0">
                  <c:v>Gennemsnit</c:v>
                </c:pt>
              </c:strCache>
            </c:strRef>
          </c:cat>
          <c:val>
            <c:numRef>
              <c:f>'Ikke lønmodtagere'!$B$3</c:f>
              <c:numCache>
                <c:formatCode>0.00</c:formatCode>
                <c:ptCount val="1"/>
                <c:pt idx="0">
                  <c:v>16.647058823529413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DA-4087-B0F5-291BD0ABAA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04197048"/>
        <c:axId val="604194752"/>
      </c:barChart>
      <c:catAx>
        <c:axId val="604197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04194752"/>
        <c:crosses val="autoZero"/>
        <c:auto val="1"/>
        <c:lblAlgn val="ctr"/>
        <c:lblOffset val="100"/>
        <c:noMultiLvlLbl val="0"/>
      </c:catAx>
      <c:valAx>
        <c:axId val="604194752"/>
        <c:scaling>
          <c:orientation val="minMax"/>
          <c:max val="2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04197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F4E-4396-B1F1-BDE9260589A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F4E-4396-B1F1-BDE9260589A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F4E-4396-B1F1-BDE9260589A8}"/>
              </c:ext>
            </c:extLst>
          </c:dPt>
          <c:dLbls>
            <c:delete val="1"/>
          </c:dLbls>
          <c:cat>
            <c:strRef>
              <c:f>'Bundlinje 2017'!$A$1:$A$4</c:f>
              <c:strCache>
                <c:ptCount val="4"/>
                <c:pt idx="0">
                  <c:v>Vil ikke oplyse/ved ikke</c:v>
                </c:pt>
                <c:pt idx="1">
                  <c:v>Dårligere</c:v>
                </c:pt>
                <c:pt idx="2">
                  <c:v>Den samme som i 2016</c:v>
                </c:pt>
                <c:pt idx="3">
                  <c:v>Bedre</c:v>
                </c:pt>
              </c:strCache>
            </c:strRef>
          </c:cat>
          <c:val>
            <c:numRef>
              <c:f>'Bundlinje 2017'!$B$1:$B$4</c:f>
              <c:numCache>
                <c:formatCode>0.00%</c:formatCode>
                <c:ptCount val="4"/>
                <c:pt idx="0">
                  <c:v>5.6300000000000003E-2</c:v>
                </c:pt>
                <c:pt idx="1">
                  <c:v>0.2606</c:v>
                </c:pt>
                <c:pt idx="2">
                  <c:v>0.1479</c:v>
                </c:pt>
                <c:pt idx="3">
                  <c:v>0.53520000000000001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4E-4396-B1F1-BDE9260589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5"/>
        <c:axId val="576688176"/>
        <c:axId val="576691128"/>
      </c:barChart>
      <c:catAx>
        <c:axId val="576688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76691128"/>
        <c:crosses val="autoZero"/>
        <c:auto val="1"/>
        <c:lblAlgn val="ctr"/>
        <c:lblOffset val="100"/>
        <c:noMultiLvlLbl val="0"/>
      </c:catAx>
      <c:valAx>
        <c:axId val="57669112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76688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34F-41CE-B1D3-3FE7D1E99E4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34F-41CE-B1D3-3FE7D1E99E4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34F-41CE-B1D3-3FE7D1E99E4E}"/>
              </c:ext>
            </c:extLst>
          </c:dPt>
          <c:dLbls>
            <c:delete val="1"/>
          </c:dLbls>
          <c:cat>
            <c:strRef>
              <c:f>'Forv. bundlinje 2018'!$A$1:$A$4</c:f>
              <c:strCache>
                <c:ptCount val="4"/>
                <c:pt idx="0">
                  <c:v>Vil ikke oplyse/ved ikke</c:v>
                </c:pt>
                <c:pt idx="1">
                  <c:v>Dårligere</c:v>
                </c:pt>
                <c:pt idx="2">
                  <c:v>Det samme som i 2017</c:v>
                </c:pt>
                <c:pt idx="3">
                  <c:v>Bedre</c:v>
                </c:pt>
              </c:strCache>
            </c:strRef>
          </c:cat>
          <c:val>
            <c:numRef>
              <c:f>'Forv. bundlinje 2018'!$B$1:$B$4</c:f>
              <c:numCache>
                <c:formatCode>0.00%</c:formatCode>
                <c:ptCount val="4"/>
                <c:pt idx="0">
                  <c:v>2.8000000000000001E-2</c:v>
                </c:pt>
                <c:pt idx="1">
                  <c:v>1.4E-2</c:v>
                </c:pt>
                <c:pt idx="2">
                  <c:v>0.1888</c:v>
                </c:pt>
                <c:pt idx="3">
                  <c:v>0.76919999999999999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4F-41CE-B1D3-3FE7D1E99E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5"/>
        <c:axId val="492036448"/>
        <c:axId val="492038416"/>
      </c:barChart>
      <c:catAx>
        <c:axId val="492036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92038416"/>
        <c:crosses val="autoZero"/>
        <c:auto val="1"/>
        <c:lblAlgn val="ctr"/>
        <c:lblOffset val="100"/>
        <c:noMultiLvlLbl val="0"/>
      </c:catAx>
      <c:valAx>
        <c:axId val="49203841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9203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7A16-4A33-81F1-1BCCAC2A92D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A16-4A33-81F1-1BCCAC2A92D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7A16-4A33-81F1-1BCCAC2A92D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A16-4A33-81F1-1BCCAC2A92D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7A16-4A33-81F1-1BCCAC2A92DE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A16-4A33-81F1-1BCCAC2A92D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A16-4A33-81F1-1BCCAC2A92D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A16-4A33-81F1-1BCCAC2A92DE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A16-4A33-81F1-1BCCAC2A92DE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A16-4A33-81F1-1BCCAC2A92DE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A16-4A33-81F1-1BCCAC2A92DE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16-4A33-81F1-1BCCAC2A92DE}"/>
              </c:ext>
            </c:extLst>
          </c:dPt>
          <c:dLbls>
            <c:delete val="1"/>
          </c:dLbls>
          <c:cat>
            <c:strRef>
              <c:f>'Fokus for 2018'!$A$1:$A$11</c:f>
              <c:strCache>
                <c:ptCount val="11"/>
                <c:pt idx="0">
                  <c:v>Andet</c:v>
                </c:pt>
                <c:pt idx="1">
                  <c:v>Ingen af ovenstående</c:v>
                </c:pt>
                <c:pt idx="2">
                  <c:v>Dataetik</c:v>
                </c:pt>
                <c:pt idx="3">
                  <c:v>FN's 17 verdensmål for bæredygtig udvikling</c:v>
                </c:pt>
                <c:pt idx="4">
                  <c:v>Eksport og internationalisering</c:v>
                </c:pt>
                <c:pt idx="5">
                  <c:v>Internet of Things (IoT)</c:v>
                </c:pt>
                <c:pt idx="6">
                  <c:v>Big Data</c:v>
                </c:pt>
                <c:pt idx="7">
                  <c:v>Kunstig intelligens (AI)</c:v>
                </c:pt>
                <c:pt idx="8">
                  <c:v>Persondataforordningen</c:v>
                </c:pt>
                <c:pt idx="9">
                  <c:v>Brugeroplevelse (UX/CX)</c:v>
                </c:pt>
                <c:pt idx="10">
                  <c:v>IT-sikkerhed</c:v>
                </c:pt>
              </c:strCache>
            </c:strRef>
          </c:cat>
          <c:val>
            <c:numRef>
              <c:f>'Fokus for 2018'!$B$1:$B$11</c:f>
              <c:numCache>
                <c:formatCode>0.00%</c:formatCode>
                <c:ptCount val="11"/>
                <c:pt idx="0">
                  <c:v>0.1221</c:v>
                </c:pt>
                <c:pt idx="1">
                  <c:v>3.8199999999999998E-2</c:v>
                </c:pt>
                <c:pt idx="2">
                  <c:v>0.14499999999999999</c:v>
                </c:pt>
                <c:pt idx="3">
                  <c:v>0.1908</c:v>
                </c:pt>
                <c:pt idx="4">
                  <c:v>0.25950000000000001</c:v>
                </c:pt>
                <c:pt idx="5">
                  <c:v>0.27479999999999999</c:v>
                </c:pt>
                <c:pt idx="6">
                  <c:v>0.35110000000000002</c:v>
                </c:pt>
                <c:pt idx="7">
                  <c:v>0.48849999999999999</c:v>
                </c:pt>
                <c:pt idx="8">
                  <c:v>0.52669999999999995</c:v>
                </c:pt>
                <c:pt idx="9">
                  <c:v>0.56489999999999996</c:v>
                </c:pt>
                <c:pt idx="10">
                  <c:v>0.60309999999999997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16-4A33-81F1-1BCCAC2A92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5"/>
        <c:axId val="167664432"/>
        <c:axId val="167665416"/>
      </c:barChart>
      <c:catAx>
        <c:axId val="167664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67665416"/>
        <c:crosses val="autoZero"/>
        <c:auto val="1"/>
        <c:lblAlgn val="ctr"/>
        <c:lblOffset val="100"/>
        <c:noMultiLvlLbl val="0"/>
      </c:catAx>
      <c:valAx>
        <c:axId val="16766541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167664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F0F1-4652-A0A5-008BC060859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0F1-4652-A0A5-008BC060859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F0F1-4652-A0A5-008BC060859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0F1-4652-A0A5-008BC060859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0F1-4652-A0A5-008BC060859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0F1-4652-A0A5-008BC060859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0F1-4652-A0A5-008BC060859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0F1-4652-A0A5-008BC060859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0F1-4652-A0A5-008BC0608590}"/>
              </c:ext>
            </c:extLst>
          </c:dPt>
          <c:dPt>
            <c:idx val="9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0F1-4652-A0A5-008BC060859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0F1-4652-A0A5-008BC060859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0F1-4652-A0A5-008BC0608590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0F1-4652-A0A5-008BC0608590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F1-4652-A0A5-008BC0608590}"/>
              </c:ext>
            </c:extLst>
          </c:dPt>
          <c:dLbls>
            <c:delete val="1"/>
          </c:dLbls>
          <c:cat>
            <c:strRef>
              <c:f>'Driver eft.spg.'!$A$1:$A$5</c:f>
              <c:strCache>
                <c:ptCount val="5"/>
                <c:pt idx="0">
                  <c:v>Ved ikke</c:v>
                </c:pt>
                <c:pt idx="1">
                  <c:v>Andet</c:v>
                </c:pt>
                <c:pt idx="2">
                  <c:v>Det er ligeligt fordelt</c:v>
                </c:pt>
                <c:pt idx="3">
                  <c:v>Vores kunder har mest fokus på nytænkning og innovation</c:v>
                </c:pt>
                <c:pt idx="4">
                  <c:v>Vores kunder har mest fokus på at effektivisere deres eksisterende forretning</c:v>
                </c:pt>
              </c:strCache>
            </c:strRef>
          </c:cat>
          <c:val>
            <c:numRef>
              <c:f>'Driver eft.spg.'!$B$1:$B$5</c:f>
              <c:numCache>
                <c:formatCode>0.00%</c:formatCode>
                <c:ptCount val="5"/>
                <c:pt idx="0">
                  <c:v>1.52E-2</c:v>
                </c:pt>
                <c:pt idx="1">
                  <c:v>8.3299999999999999E-2</c:v>
                </c:pt>
                <c:pt idx="2">
                  <c:v>0.40910000000000002</c:v>
                </c:pt>
                <c:pt idx="3">
                  <c:v>0.2424</c:v>
                </c:pt>
                <c:pt idx="4">
                  <c:v>0.4773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F1-4652-A0A5-008BC06085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5"/>
        <c:axId val="576276472"/>
        <c:axId val="576270896"/>
      </c:barChart>
      <c:catAx>
        <c:axId val="576276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76270896"/>
        <c:crosses val="autoZero"/>
        <c:auto val="1"/>
        <c:lblAlgn val="ctr"/>
        <c:lblOffset val="100"/>
        <c:noMultiLvlLbl val="0"/>
      </c:catAx>
      <c:valAx>
        <c:axId val="57627089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76276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855-4F84-A404-3FFACF07AAF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855-4F84-A404-3FFACF07AAF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855-4F84-A404-3FFACF07AAF0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855-4F84-A404-3FFACF07AAF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855-4F84-A404-3FFACF07AAF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855-4F84-A404-3FFACF07AAF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55-4F84-A404-3FFACF07AAF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5E86-4D88-AE83-30C8CAE02CB1}"/>
              </c:ext>
            </c:extLst>
          </c:dPt>
          <c:dLbls>
            <c:delete val="1"/>
          </c:dLbls>
          <c:cat>
            <c:strRef>
              <c:f>'Barrierer for vækst'!$A$1:$A$9</c:f>
              <c:strCache>
                <c:ptCount val="9"/>
                <c:pt idx="0">
                  <c:v>Andet</c:v>
                </c:pt>
                <c:pt idx="1">
                  <c:v>Ved ikke</c:v>
                </c:pt>
                <c:pt idx="2">
                  <c:v>Mangel på kapital</c:v>
                </c:pt>
                <c:pt idx="3">
                  <c:v>Det høje skatte- og afgiftsniveau i Danmark </c:v>
                </c:pt>
                <c:pt idx="4">
                  <c:v>For lidt internationalisering/eksport i branchen</c:v>
                </c:pt>
                <c:pt idx="5">
                  <c:v>For lidt innovation i branchen</c:v>
                </c:pt>
                <c:pt idx="6">
                  <c:v>Manglende rammer for/efterspørgsel efter innovative løsninger</c:v>
                </c:pt>
                <c:pt idx="7">
                  <c:v>For meget bureaukrati og bøvl i forhold til samarbejdet med det offentlige</c:v>
                </c:pt>
                <c:pt idx="8">
                  <c:v>Mangel på de rette it-kompetencer</c:v>
                </c:pt>
              </c:strCache>
            </c:strRef>
          </c:cat>
          <c:val>
            <c:numRef>
              <c:f>'Barrierer for vækst'!$B$1:$B$9</c:f>
              <c:numCache>
                <c:formatCode>0.00%</c:formatCode>
                <c:ptCount val="9"/>
                <c:pt idx="0">
                  <c:v>0.1429</c:v>
                </c:pt>
                <c:pt idx="1">
                  <c:v>2.52E-2</c:v>
                </c:pt>
                <c:pt idx="2">
                  <c:v>0.1008</c:v>
                </c:pt>
                <c:pt idx="3">
                  <c:v>0.1176</c:v>
                </c:pt>
                <c:pt idx="4">
                  <c:v>0.13450000000000001</c:v>
                </c:pt>
                <c:pt idx="5">
                  <c:v>0.15970000000000001</c:v>
                </c:pt>
                <c:pt idx="6">
                  <c:v>0.26889999999999997</c:v>
                </c:pt>
                <c:pt idx="7">
                  <c:v>0.33610000000000001</c:v>
                </c:pt>
                <c:pt idx="8">
                  <c:v>0.71430000000000005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5-4F84-A404-3FFACF07AA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5"/>
        <c:axId val="576874608"/>
        <c:axId val="576875920"/>
      </c:barChart>
      <c:catAx>
        <c:axId val="576874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76875920"/>
        <c:crosses val="autoZero"/>
        <c:auto val="1"/>
        <c:lblAlgn val="ctr"/>
        <c:lblOffset val="100"/>
        <c:noMultiLvlLbl val="0"/>
      </c:catAx>
      <c:valAx>
        <c:axId val="57687592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7687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855-4F84-A404-3FFACF07AAF0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855-4F84-A404-3FFACF07AAF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855-4F84-A404-3FFACF07AAF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855-4F84-A404-3FFACF07AAF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855-4F84-A404-3FFACF07AAF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855-4F84-A404-3FFACF07AAF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55-4F84-A404-3FFACF07AAF0}"/>
              </c:ext>
            </c:extLst>
          </c:dPt>
          <c:dLbls>
            <c:delete val="1"/>
          </c:dLbls>
          <c:cat>
            <c:strRef>
              <c:f>'Barrierer for vækst'!$A$1:$A$7</c:f>
              <c:strCache>
                <c:ptCount val="7"/>
                <c:pt idx="0">
                  <c:v>Andet</c:v>
                </c:pt>
                <c:pt idx="1">
                  <c:v>Ved ikke</c:v>
                </c:pt>
                <c:pt idx="2">
                  <c:v>Ansvarligt forbrug &amp; produktion (FN's verdensmål nr. 12)</c:v>
                </c:pt>
                <c:pt idx="3">
                  <c:v>Industri, innovation &amp; infrastruktur (FN's verdensmål nr. 9)</c:v>
                </c:pt>
                <c:pt idx="4">
                  <c:v>Bæredygtig energi (FN's verdensmål nr. 7)</c:v>
                </c:pt>
                <c:pt idx="5">
                  <c:v>Sundhed og Trivsel (FN’s verdensmål nr. 3)</c:v>
                </c:pt>
                <c:pt idx="6">
                  <c:v>Dataetik</c:v>
                </c:pt>
              </c:strCache>
            </c:strRef>
          </c:cat>
          <c:val>
            <c:numRef>
              <c:f>'Barrierer for vækst'!$B$1:$B$7</c:f>
              <c:numCache>
                <c:formatCode>0.00%</c:formatCode>
                <c:ptCount val="7"/>
                <c:pt idx="0">
                  <c:v>9.2399999999999996E-2</c:v>
                </c:pt>
                <c:pt idx="1">
                  <c:v>9.2399999999999996E-2</c:v>
                </c:pt>
                <c:pt idx="2">
                  <c:v>0.34449999999999997</c:v>
                </c:pt>
                <c:pt idx="3">
                  <c:v>0.52100000000000002</c:v>
                </c:pt>
                <c:pt idx="4">
                  <c:v>0.437</c:v>
                </c:pt>
                <c:pt idx="5">
                  <c:v>0.3866</c:v>
                </c:pt>
                <c:pt idx="6">
                  <c:v>0.34449999999999997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5-4F84-A404-3FFACF07AA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5"/>
        <c:axId val="576874608"/>
        <c:axId val="576875920"/>
      </c:barChart>
      <c:catAx>
        <c:axId val="576874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76875920"/>
        <c:crosses val="autoZero"/>
        <c:auto val="1"/>
        <c:lblAlgn val="ctr"/>
        <c:lblOffset val="100"/>
        <c:noMultiLvlLbl val="0"/>
      </c:catAx>
      <c:valAx>
        <c:axId val="57687592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7687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546-4EEF-8A27-BF4B1AA9224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546-4EEF-8A27-BF4B1AA92241}"/>
              </c:ext>
            </c:extLst>
          </c:dPt>
          <c:dLbls>
            <c:delete val="1"/>
          </c:dLbls>
          <c:cat>
            <c:strRef>
              <c:f>'Rejst kapital'!$A$1:$A$3</c:f>
              <c:strCache>
                <c:ptCount val="3"/>
                <c:pt idx="0">
                  <c:v>Ved ikke</c:v>
                </c:pt>
                <c:pt idx="1">
                  <c:v>Nej</c:v>
                </c:pt>
                <c:pt idx="2">
                  <c:v>Ja</c:v>
                </c:pt>
              </c:strCache>
            </c:strRef>
          </c:cat>
          <c:val>
            <c:numRef>
              <c:f>'Rejst kapital'!$B$1:$B$3</c:f>
              <c:numCache>
                <c:formatCode>0.00%</c:formatCode>
                <c:ptCount val="3"/>
                <c:pt idx="0">
                  <c:v>2.52E-2</c:v>
                </c:pt>
                <c:pt idx="1">
                  <c:v>0.74790000000000001</c:v>
                </c:pt>
                <c:pt idx="2">
                  <c:v>0.22689999999999999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46-4EEF-8A27-BF4B1AA922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5"/>
        <c:axId val="577491784"/>
        <c:axId val="577487192"/>
      </c:barChart>
      <c:catAx>
        <c:axId val="577491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77487192"/>
        <c:crosses val="autoZero"/>
        <c:auto val="1"/>
        <c:lblAlgn val="ctr"/>
        <c:lblOffset val="100"/>
        <c:noMultiLvlLbl val="0"/>
      </c:catAx>
      <c:valAx>
        <c:axId val="57748719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77491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9A907-03BC-47FA-BDFB-D305950B89E1}" type="datetimeFigureOut">
              <a:rPr lang="da-DK" smtClean="0"/>
              <a:pPr/>
              <a:t>22-10-2019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1A934-90CF-4B10-B917-0A78957A1C1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- 1-9 </a:t>
            </a:r>
            <a:r>
              <a:rPr lang="en-US" err="1">
                <a:cs typeface="Calibri"/>
              </a:rPr>
              <a:t>ansatte</a:t>
            </a:r>
            <a:r>
              <a:rPr lang="en-US">
                <a:cs typeface="Calibri"/>
              </a:rPr>
              <a:t> --&gt; 23 </a:t>
            </a:r>
            <a:r>
              <a:rPr lang="en-US" err="1">
                <a:cs typeface="Calibri"/>
              </a:rPr>
              <a:t>svarer</a:t>
            </a:r>
            <a:r>
              <a:rPr lang="en-US">
                <a:cs typeface="Calibri"/>
              </a:rPr>
              <a:t> at de </a:t>
            </a:r>
            <a:r>
              <a:rPr lang="en-US" err="1">
                <a:cs typeface="Calibri"/>
              </a:rPr>
              <a:t>klarer</a:t>
            </a:r>
            <a:r>
              <a:rPr lang="en-US">
                <a:cs typeface="Calibri"/>
              </a:rPr>
              <a:t> sig </a:t>
            </a:r>
            <a:r>
              <a:rPr lang="en-US" err="1">
                <a:cs typeface="Calibri"/>
              </a:rPr>
              <a:t>bedre</a:t>
            </a:r>
            <a:r>
              <a:rPr lang="en-US">
                <a:cs typeface="Calibri"/>
              </a:rPr>
              <a:t>, mod 11 der </a:t>
            </a:r>
            <a:r>
              <a:rPr lang="en-US" err="1">
                <a:cs typeface="Calibri"/>
              </a:rPr>
              <a:t>svarer</a:t>
            </a:r>
            <a:r>
              <a:rPr lang="en-US">
                <a:cs typeface="Calibri"/>
              </a:rPr>
              <a:t> at de I 2018 har </a:t>
            </a:r>
            <a:r>
              <a:rPr lang="en-US" err="1">
                <a:cs typeface="Calibri"/>
              </a:rPr>
              <a:t>klaret</a:t>
            </a:r>
            <a:r>
              <a:rPr lang="en-US">
                <a:cs typeface="Calibri"/>
              </a:rPr>
              <a:t> det </a:t>
            </a:r>
            <a:r>
              <a:rPr lang="en-US" err="1">
                <a:cs typeface="Calibri"/>
              </a:rPr>
              <a:t>dårligere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- 10-24 </a:t>
            </a:r>
            <a:r>
              <a:rPr lang="en-US" err="1">
                <a:cs typeface="Calibri"/>
              </a:rPr>
              <a:t>ansatte</a:t>
            </a:r>
            <a:r>
              <a:rPr lang="en-US">
                <a:cs typeface="Calibri"/>
              </a:rPr>
              <a:t> --&gt; 19 </a:t>
            </a:r>
            <a:r>
              <a:rPr lang="en-US" err="1">
                <a:cs typeface="Calibri"/>
              </a:rPr>
              <a:t>svarer</a:t>
            </a:r>
            <a:r>
              <a:rPr lang="en-US">
                <a:cs typeface="Calibri"/>
              </a:rPr>
              <a:t> at de I 2018 har </a:t>
            </a:r>
            <a:r>
              <a:rPr lang="en-US" err="1">
                <a:cs typeface="Calibri"/>
              </a:rPr>
              <a:t>klaret</a:t>
            </a:r>
            <a:r>
              <a:rPr lang="en-US">
                <a:cs typeface="Calibri"/>
              </a:rPr>
              <a:t> sig </a:t>
            </a:r>
            <a:r>
              <a:rPr lang="en-US" err="1">
                <a:cs typeface="Calibri"/>
              </a:rPr>
              <a:t>bedre</a:t>
            </a:r>
            <a:r>
              <a:rPr lang="en-US">
                <a:cs typeface="Calibri"/>
              </a:rPr>
              <a:t>, mod 5 der </a:t>
            </a:r>
            <a:r>
              <a:rPr lang="en-US" err="1">
                <a:cs typeface="Calibri"/>
              </a:rPr>
              <a:t>siger</a:t>
            </a:r>
            <a:r>
              <a:rPr lang="en-US">
                <a:cs typeface="Calibri"/>
              </a:rPr>
              <a:t> de har </a:t>
            </a:r>
            <a:r>
              <a:rPr lang="en-US" err="1">
                <a:cs typeface="Calibri"/>
              </a:rPr>
              <a:t>klaret</a:t>
            </a:r>
            <a:r>
              <a:rPr lang="en-US">
                <a:cs typeface="Calibri"/>
              </a:rPr>
              <a:t> det </a:t>
            </a:r>
            <a:r>
              <a:rPr lang="en-US" err="1">
                <a:cs typeface="Calibri"/>
              </a:rPr>
              <a:t>dårligere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- 25-99 </a:t>
            </a:r>
            <a:r>
              <a:rPr lang="en-US" err="1">
                <a:cs typeface="Calibri"/>
              </a:rPr>
              <a:t>ansatte</a:t>
            </a:r>
            <a:r>
              <a:rPr lang="en-US">
                <a:cs typeface="Calibri"/>
              </a:rPr>
              <a:t> --&gt; 12 </a:t>
            </a:r>
            <a:r>
              <a:rPr lang="en-US" err="1">
                <a:cs typeface="Calibri"/>
              </a:rPr>
              <a:t>siger</a:t>
            </a:r>
            <a:r>
              <a:rPr lang="en-US">
                <a:cs typeface="Calibri"/>
              </a:rPr>
              <a:t> de har </a:t>
            </a:r>
            <a:r>
              <a:rPr lang="en-US" err="1">
                <a:cs typeface="Calibri"/>
              </a:rPr>
              <a:t>klaret</a:t>
            </a:r>
            <a:r>
              <a:rPr lang="en-US">
                <a:cs typeface="Calibri"/>
              </a:rPr>
              <a:t> sig </a:t>
            </a:r>
            <a:r>
              <a:rPr lang="en-US" err="1">
                <a:cs typeface="Calibri"/>
              </a:rPr>
              <a:t>bedre</a:t>
            </a:r>
            <a:r>
              <a:rPr lang="en-US">
                <a:cs typeface="Calibri"/>
              </a:rPr>
              <a:t> I 2018, mod 8 der </a:t>
            </a:r>
            <a:r>
              <a:rPr lang="en-US" err="1">
                <a:cs typeface="Calibri"/>
              </a:rPr>
              <a:t>siger</a:t>
            </a:r>
            <a:r>
              <a:rPr lang="en-US">
                <a:cs typeface="Calibri"/>
              </a:rPr>
              <a:t> de har </a:t>
            </a:r>
            <a:r>
              <a:rPr lang="en-US" err="1">
                <a:cs typeface="Calibri"/>
              </a:rPr>
              <a:t>klaret</a:t>
            </a:r>
            <a:r>
              <a:rPr lang="en-US">
                <a:cs typeface="Calibri"/>
              </a:rPr>
              <a:t> det </a:t>
            </a:r>
            <a:r>
              <a:rPr lang="en-US" err="1">
                <a:cs typeface="Calibri"/>
              </a:rPr>
              <a:t>dårligere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- 100-249 </a:t>
            </a:r>
            <a:r>
              <a:rPr lang="en-US" err="1">
                <a:cs typeface="Calibri"/>
              </a:rPr>
              <a:t>ansatte</a:t>
            </a:r>
            <a:r>
              <a:rPr lang="en-US">
                <a:cs typeface="Calibri"/>
              </a:rPr>
              <a:t> --&gt; 5 </a:t>
            </a:r>
            <a:r>
              <a:rPr lang="en-US" err="1">
                <a:cs typeface="Calibri"/>
              </a:rPr>
              <a:t>siger</a:t>
            </a:r>
            <a:r>
              <a:rPr lang="en-US">
                <a:cs typeface="Calibri"/>
              </a:rPr>
              <a:t> de har </a:t>
            </a:r>
            <a:r>
              <a:rPr lang="en-US" err="1">
                <a:cs typeface="Calibri"/>
              </a:rPr>
              <a:t>klaret</a:t>
            </a:r>
            <a:r>
              <a:rPr lang="en-US">
                <a:cs typeface="Calibri"/>
              </a:rPr>
              <a:t> sig </a:t>
            </a:r>
            <a:r>
              <a:rPr lang="en-US" err="1">
                <a:cs typeface="Calibri"/>
              </a:rPr>
              <a:t>bedre</a:t>
            </a:r>
            <a:r>
              <a:rPr lang="en-US">
                <a:cs typeface="Calibri"/>
              </a:rPr>
              <a:t>, mod 5 der </a:t>
            </a:r>
            <a:r>
              <a:rPr lang="en-US" err="1">
                <a:cs typeface="Calibri"/>
              </a:rPr>
              <a:t>siger</a:t>
            </a:r>
            <a:r>
              <a:rPr lang="en-US">
                <a:cs typeface="Calibri"/>
              </a:rPr>
              <a:t> de har </a:t>
            </a:r>
            <a:r>
              <a:rPr lang="en-US" err="1">
                <a:cs typeface="Calibri"/>
              </a:rPr>
              <a:t>klaret</a:t>
            </a:r>
            <a:r>
              <a:rPr lang="en-US">
                <a:cs typeface="Calibri"/>
              </a:rPr>
              <a:t> sig </a:t>
            </a:r>
            <a:r>
              <a:rPr lang="en-US" err="1">
                <a:cs typeface="Calibri"/>
              </a:rPr>
              <a:t>dårligere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- 250 og over --&gt; 18 </a:t>
            </a:r>
            <a:r>
              <a:rPr lang="en-US" err="1">
                <a:cs typeface="Calibri"/>
              </a:rPr>
              <a:t>siger</a:t>
            </a:r>
            <a:r>
              <a:rPr lang="en-US">
                <a:cs typeface="Calibri"/>
              </a:rPr>
              <a:t> de har </a:t>
            </a:r>
            <a:r>
              <a:rPr lang="en-US" err="1">
                <a:cs typeface="Calibri"/>
              </a:rPr>
              <a:t>klaret</a:t>
            </a:r>
            <a:r>
              <a:rPr lang="en-US">
                <a:cs typeface="Calibri"/>
              </a:rPr>
              <a:t> sig </a:t>
            </a:r>
            <a:r>
              <a:rPr lang="en-US" err="1">
                <a:cs typeface="Calibri"/>
              </a:rPr>
              <a:t>bedre</a:t>
            </a:r>
            <a:r>
              <a:rPr lang="en-US">
                <a:cs typeface="Calibri"/>
              </a:rPr>
              <a:t>, mod 8 der </a:t>
            </a:r>
            <a:r>
              <a:rPr lang="en-US" err="1">
                <a:cs typeface="Calibri"/>
              </a:rPr>
              <a:t>siger</a:t>
            </a:r>
            <a:r>
              <a:rPr lang="en-US">
                <a:cs typeface="Calibri"/>
              </a:rPr>
              <a:t> de har </a:t>
            </a:r>
            <a:r>
              <a:rPr lang="en-US" err="1">
                <a:cs typeface="Calibri"/>
              </a:rPr>
              <a:t>klaret</a:t>
            </a:r>
            <a:r>
              <a:rPr lang="en-US">
                <a:cs typeface="Calibri"/>
              </a:rPr>
              <a:t> det </a:t>
            </a:r>
            <a:r>
              <a:rPr lang="en-US" err="1">
                <a:cs typeface="Calibri"/>
              </a:rPr>
              <a:t>dårligere</a:t>
            </a:r>
            <a:r>
              <a:rPr lang="en-US">
                <a:cs typeface="Calibri"/>
              </a:rPr>
              <a:t> </a:t>
            </a:r>
          </a:p>
          <a:p>
            <a:r>
              <a:rPr lang="en-US" err="1">
                <a:cs typeface="Calibri"/>
              </a:rPr>
              <a:t>Konklusion</a:t>
            </a:r>
            <a:r>
              <a:rPr lang="en-US">
                <a:cs typeface="Calibri"/>
              </a:rPr>
              <a:t>: Det </a:t>
            </a:r>
            <a:r>
              <a:rPr lang="en-US" err="1">
                <a:cs typeface="Calibri"/>
              </a:rPr>
              <a:t>er</a:t>
            </a:r>
            <a:r>
              <a:rPr lang="en-US">
                <a:cs typeface="Calibri"/>
              </a:rPr>
              <a:t> de </a:t>
            </a:r>
            <a:r>
              <a:rPr lang="en-US" err="1">
                <a:cs typeface="Calibri"/>
              </a:rPr>
              <a:t>helt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små</a:t>
            </a:r>
            <a:r>
              <a:rPr lang="en-US">
                <a:cs typeface="Calibri"/>
              </a:rPr>
              <a:t> (1-24 </a:t>
            </a:r>
            <a:r>
              <a:rPr lang="en-US" err="1">
                <a:cs typeface="Calibri"/>
              </a:rPr>
              <a:t>ansatte</a:t>
            </a:r>
            <a:r>
              <a:rPr lang="en-US">
                <a:cs typeface="Calibri"/>
              </a:rPr>
              <a:t>) og de </a:t>
            </a:r>
            <a:r>
              <a:rPr lang="en-US" err="1">
                <a:cs typeface="Calibri"/>
              </a:rPr>
              <a:t>helt</a:t>
            </a:r>
            <a:r>
              <a:rPr lang="en-US">
                <a:cs typeface="Calibri"/>
              </a:rPr>
              <a:t> store (250 og over) der har </a:t>
            </a:r>
            <a:r>
              <a:rPr lang="en-US" err="1">
                <a:cs typeface="Calibri"/>
              </a:rPr>
              <a:t>klaret</a:t>
            </a:r>
            <a:r>
              <a:rPr lang="en-US">
                <a:cs typeface="Calibri"/>
              </a:rPr>
              <a:t> sig </a:t>
            </a:r>
            <a:r>
              <a:rPr lang="en-US" err="1">
                <a:cs typeface="Calibri"/>
              </a:rPr>
              <a:t>bedst</a:t>
            </a:r>
            <a:r>
              <a:rPr lang="en-US">
                <a:cs typeface="Calibri"/>
              </a:rPr>
              <a:t>, </a:t>
            </a:r>
            <a:r>
              <a:rPr lang="en-US" err="1">
                <a:cs typeface="Calibri"/>
              </a:rPr>
              <a:t>mens</a:t>
            </a:r>
            <a:r>
              <a:rPr lang="en-US">
                <a:cs typeface="Calibri"/>
              </a:rPr>
              <a:t> de </a:t>
            </a:r>
            <a:r>
              <a:rPr lang="en-US" err="1">
                <a:cs typeface="Calibri"/>
              </a:rPr>
              <a:t>mellemstore</a:t>
            </a:r>
            <a:r>
              <a:rPr lang="en-US">
                <a:cs typeface="Calibri"/>
              </a:rPr>
              <a:t> (25-249) </a:t>
            </a:r>
            <a:r>
              <a:rPr lang="en-US" err="1">
                <a:cs typeface="Calibri"/>
              </a:rPr>
              <a:t>hvor</a:t>
            </a:r>
            <a:r>
              <a:rPr lang="en-US">
                <a:cs typeface="Calibri"/>
              </a:rPr>
              <a:t> der </a:t>
            </a:r>
            <a:r>
              <a:rPr lang="en-US" err="1">
                <a:cs typeface="Calibri"/>
              </a:rPr>
              <a:t>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flere</a:t>
            </a:r>
            <a:r>
              <a:rPr lang="en-US">
                <a:cs typeface="Calibri"/>
              </a:rPr>
              <a:t> der </a:t>
            </a:r>
            <a:r>
              <a:rPr lang="en-US" err="1">
                <a:cs typeface="Calibri"/>
              </a:rPr>
              <a:t>oplever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dårligere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bundlinje</a:t>
            </a:r>
            <a:endParaRPr lang="en-US">
              <a:cs typeface="Calibri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1A934-90CF-4B10-B917-0A78957A1C12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3173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 </a:t>
            </a:r>
            <a:r>
              <a:rPr lang="en-US" err="1">
                <a:cs typeface="Calibri"/>
              </a:rPr>
              <a:t>Enighed</a:t>
            </a:r>
            <a:r>
              <a:rPr lang="en-US">
                <a:cs typeface="Calibri"/>
              </a:rPr>
              <a:t> bland </a:t>
            </a:r>
            <a:r>
              <a:rPr lang="en-US" err="1">
                <a:cs typeface="Calibri"/>
              </a:rPr>
              <a:t>alle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størrelser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virskomheder</a:t>
            </a:r>
            <a:r>
              <a:rPr lang="en-US">
                <a:cs typeface="Calibri"/>
              </a:rPr>
              <a:t>, om at den </a:t>
            </a:r>
            <a:r>
              <a:rPr lang="en-US" err="1">
                <a:cs typeface="Calibri"/>
              </a:rPr>
              <a:t>største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barriere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er</a:t>
            </a:r>
            <a:r>
              <a:rPr lang="en-US">
                <a:cs typeface="Calibri"/>
              </a:rPr>
              <a:t>: </a:t>
            </a:r>
            <a:r>
              <a:rPr lang="en-US" err="1">
                <a:cs typeface="Calibri"/>
              </a:rPr>
              <a:t>Mangel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rette</a:t>
            </a:r>
            <a:r>
              <a:rPr lang="en-US">
                <a:cs typeface="Calibri"/>
              </a:rPr>
              <a:t> it-</a:t>
            </a:r>
            <a:r>
              <a:rPr lang="en-US" err="1">
                <a:cs typeface="Calibri"/>
              </a:rPr>
              <a:t>kompetencer</a:t>
            </a:r>
            <a:r>
              <a:rPr lang="en-US">
                <a:cs typeface="Calibri"/>
              </a:rPr>
              <a:t> </a:t>
            </a:r>
          </a:p>
          <a:p>
            <a:r>
              <a:rPr lang="en-US">
                <a:cs typeface="Calibri"/>
              </a:rPr>
              <a:t>- </a:t>
            </a:r>
            <a:r>
              <a:rPr lang="en-US" err="1">
                <a:cs typeface="Calibri"/>
              </a:rPr>
              <a:t>Fordelingen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af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små</a:t>
            </a:r>
            <a:r>
              <a:rPr lang="en-US">
                <a:cs typeface="Calibri"/>
              </a:rPr>
              <a:t> og store </a:t>
            </a:r>
            <a:r>
              <a:rPr lang="en-US" err="1">
                <a:cs typeface="Calibri"/>
              </a:rPr>
              <a:t>virksomheder</a:t>
            </a:r>
            <a:r>
              <a:rPr lang="en-US">
                <a:cs typeface="Calibri"/>
              </a:rPr>
              <a:t> der </a:t>
            </a:r>
            <a:r>
              <a:rPr lang="en-US" err="1">
                <a:cs typeface="Calibri"/>
              </a:rPr>
              <a:t>mener</a:t>
            </a:r>
            <a:r>
              <a:rPr lang="en-US">
                <a:cs typeface="Calibri"/>
              </a:rPr>
              <a:t> at </a:t>
            </a:r>
            <a:r>
              <a:rPr lang="en-US" err="1">
                <a:cs typeface="Calibri"/>
              </a:rPr>
              <a:t>bureakrati</a:t>
            </a:r>
            <a:r>
              <a:rPr lang="en-US">
                <a:cs typeface="Calibri"/>
              </a:rPr>
              <a:t>/</a:t>
            </a:r>
            <a:r>
              <a:rPr lang="en-US" err="1">
                <a:cs typeface="Calibri"/>
              </a:rPr>
              <a:t>bøvl</a:t>
            </a:r>
            <a:r>
              <a:rPr lang="en-US">
                <a:cs typeface="Calibri"/>
              </a:rPr>
              <a:t> I det </a:t>
            </a:r>
            <a:r>
              <a:rPr lang="en-US" err="1">
                <a:cs typeface="Calibri"/>
              </a:rPr>
              <a:t>offentlige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barriere</a:t>
            </a:r>
            <a:r>
              <a:rPr lang="en-US">
                <a:cs typeface="Calibri"/>
              </a:rPr>
              <a:t>, </a:t>
            </a:r>
            <a:r>
              <a:rPr lang="en-US" err="1">
                <a:cs typeface="Calibri"/>
              </a:rPr>
              <a:t>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rimelige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ligeligt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fordelt</a:t>
            </a:r>
            <a:r>
              <a:rPr lang="en-US">
                <a:cs typeface="Calibri"/>
              </a:rPr>
              <a:t> </a:t>
            </a:r>
          </a:p>
          <a:p>
            <a:r>
              <a:rPr lang="en-US">
                <a:cs typeface="Calibri"/>
              </a:rPr>
              <a:t>- </a:t>
            </a:r>
            <a:r>
              <a:rPr lang="en-US" err="1">
                <a:cs typeface="Calibri"/>
              </a:rPr>
              <a:t>Især</a:t>
            </a:r>
            <a:r>
              <a:rPr lang="en-US">
                <a:cs typeface="Calibri"/>
              </a:rPr>
              <a:t> de store </a:t>
            </a:r>
            <a:r>
              <a:rPr lang="en-US" err="1">
                <a:cs typeface="Calibri"/>
              </a:rPr>
              <a:t>virksomheder</a:t>
            </a:r>
            <a:r>
              <a:rPr lang="en-US">
                <a:cs typeface="Calibri"/>
              </a:rPr>
              <a:t> (100+), finder </a:t>
            </a:r>
            <a:r>
              <a:rPr lang="en-US" err="1">
                <a:cs typeface="Calibri"/>
              </a:rPr>
              <a:t>manglende</a:t>
            </a:r>
            <a:r>
              <a:rPr lang="en-US">
                <a:cs typeface="Calibri"/>
              </a:rPr>
              <a:t> rammer for/</a:t>
            </a:r>
            <a:r>
              <a:rPr lang="en-US" err="1">
                <a:cs typeface="Calibri"/>
              </a:rPr>
              <a:t>efterspørgsel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efter</a:t>
            </a:r>
            <a:r>
              <a:rPr lang="en-US">
                <a:cs typeface="Calibri"/>
              </a:rPr>
              <a:t> innovative </a:t>
            </a:r>
            <a:r>
              <a:rPr lang="en-US" err="1">
                <a:cs typeface="Calibri"/>
              </a:rPr>
              <a:t>læsninger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som</a:t>
            </a:r>
            <a:r>
              <a:rPr lang="en-US">
                <a:cs typeface="Calibri"/>
              </a:rPr>
              <a:t> en </a:t>
            </a:r>
            <a:r>
              <a:rPr lang="en-US" err="1">
                <a:cs typeface="Calibri"/>
              </a:rPr>
              <a:t>barriere</a:t>
            </a:r>
          </a:p>
          <a:p>
            <a:r>
              <a:rPr lang="en-US">
                <a:cs typeface="Calibri"/>
              </a:rPr>
              <a:t>- I </a:t>
            </a:r>
            <a:r>
              <a:rPr lang="en-US" err="1">
                <a:cs typeface="Calibri"/>
              </a:rPr>
              <a:t>kategorien</a:t>
            </a:r>
            <a:r>
              <a:rPr lang="en-US">
                <a:cs typeface="Calibri"/>
              </a:rPr>
              <a:t> "</a:t>
            </a:r>
            <a:r>
              <a:rPr lang="en-US" err="1">
                <a:cs typeface="Calibri"/>
              </a:rPr>
              <a:t>mangel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kapital</a:t>
            </a:r>
            <a:r>
              <a:rPr lang="en-US">
                <a:cs typeface="Calibri"/>
              </a:rPr>
              <a:t>" har 9% </a:t>
            </a:r>
            <a:r>
              <a:rPr lang="en-US" err="1">
                <a:cs typeface="Calibri"/>
              </a:rPr>
              <a:t>af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virksomhederne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størrelsen</a:t>
            </a:r>
            <a:r>
              <a:rPr lang="en-US">
                <a:cs typeface="Calibri"/>
              </a:rPr>
              <a:t> 1-99 </a:t>
            </a:r>
            <a:r>
              <a:rPr lang="en-US" err="1">
                <a:cs typeface="Calibri"/>
              </a:rPr>
              <a:t>ansatte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svaret</a:t>
            </a:r>
            <a:r>
              <a:rPr lang="en-US">
                <a:cs typeface="Calibri"/>
              </a:rPr>
              <a:t> at </a:t>
            </a:r>
            <a:r>
              <a:rPr lang="en-US" err="1">
                <a:cs typeface="Calibri"/>
              </a:rPr>
              <a:t>mangel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kapital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er</a:t>
            </a:r>
            <a:r>
              <a:rPr lang="en-US">
                <a:cs typeface="Calibri"/>
              </a:rPr>
              <a:t> en </a:t>
            </a:r>
            <a:r>
              <a:rPr lang="en-US" err="1">
                <a:cs typeface="Calibri"/>
              </a:rPr>
              <a:t>barriere</a:t>
            </a:r>
            <a:r>
              <a:rPr lang="en-US">
                <a:cs typeface="Calibri"/>
              </a:rPr>
              <a:t> (9 </a:t>
            </a:r>
            <a:r>
              <a:rPr lang="en-US" err="1">
                <a:cs typeface="Calibri"/>
              </a:rPr>
              <a:t>virksomheder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ud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af</a:t>
            </a:r>
            <a:r>
              <a:rPr lang="en-US">
                <a:cs typeface="Calibri"/>
              </a:rPr>
              <a:t> 106 I </a:t>
            </a:r>
            <a:r>
              <a:rPr lang="en-US" err="1">
                <a:cs typeface="Calibri"/>
              </a:rPr>
              <a:t>kategorien</a:t>
            </a:r>
            <a:r>
              <a:rPr lang="en-US">
                <a:cs typeface="Calibri"/>
              </a:rPr>
              <a:t> 1-99 </a:t>
            </a:r>
            <a:r>
              <a:rPr lang="en-US" err="1">
                <a:cs typeface="Calibri"/>
              </a:rPr>
              <a:t>ansatte</a:t>
            </a:r>
            <a:r>
              <a:rPr lang="en-US">
                <a:cs typeface="Calibri"/>
              </a:rPr>
              <a:t> har </a:t>
            </a:r>
            <a:r>
              <a:rPr lang="en-US" err="1">
                <a:cs typeface="Calibri"/>
              </a:rPr>
              <a:t>altså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svaret</a:t>
            </a:r>
            <a:r>
              <a:rPr lang="en-US">
                <a:cs typeface="Calibri"/>
              </a:rPr>
              <a:t> det) - for den </a:t>
            </a:r>
            <a:r>
              <a:rPr lang="en-US" err="1">
                <a:cs typeface="Calibri"/>
              </a:rPr>
              <a:t>største</a:t>
            </a:r>
            <a:r>
              <a:rPr lang="en-US">
                <a:cs typeface="Calibri"/>
              </a:rPr>
              <a:t> type </a:t>
            </a:r>
            <a:r>
              <a:rPr lang="en-US" err="1">
                <a:cs typeface="Calibri"/>
              </a:rPr>
              <a:t>virksomhed</a:t>
            </a:r>
            <a:r>
              <a:rPr lang="en-US">
                <a:cs typeface="Calibri"/>
              </a:rPr>
              <a:t> (250+ </a:t>
            </a:r>
            <a:r>
              <a:rPr lang="en-US" err="1">
                <a:cs typeface="Calibri"/>
              </a:rPr>
              <a:t>ansatte</a:t>
            </a:r>
            <a:r>
              <a:rPr lang="en-US">
                <a:cs typeface="Calibri"/>
              </a:rPr>
              <a:t>) </a:t>
            </a:r>
            <a:r>
              <a:rPr lang="en-US" err="1">
                <a:cs typeface="Calibri"/>
              </a:rPr>
              <a:t>er</a:t>
            </a:r>
            <a:r>
              <a:rPr lang="en-US">
                <a:cs typeface="Calibri"/>
              </a:rPr>
              <a:t> det 3% der har svaret at </a:t>
            </a:r>
            <a:r>
              <a:rPr lang="en-US" err="1">
                <a:cs typeface="Calibri"/>
              </a:rPr>
              <a:t>mangel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kapital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er</a:t>
            </a:r>
            <a:r>
              <a:rPr lang="en-US">
                <a:cs typeface="Calibri"/>
              </a:rPr>
              <a:t> en </a:t>
            </a:r>
            <a:r>
              <a:rPr lang="en-US" err="1">
                <a:cs typeface="Calibri"/>
              </a:rPr>
              <a:t>barriere</a:t>
            </a:r>
            <a:r>
              <a:rPr lang="en-US">
                <a:cs typeface="Calibri"/>
              </a:rPr>
              <a:t> (1 </a:t>
            </a:r>
            <a:r>
              <a:rPr lang="en-US" err="1">
                <a:cs typeface="Calibri"/>
              </a:rPr>
              <a:t>ud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af</a:t>
            </a:r>
            <a:r>
              <a:rPr lang="en-US">
                <a:cs typeface="Calibri"/>
              </a:rPr>
              <a:t> 34 har svaret at det er en barriere)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1A934-90CF-4B10-B917-0A78957A1C12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0448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noProof="0">
                <a:cs typeface="Calibri"/>
              </a:rPr>
              <a:t>- Især virksomheder med 25+ ansatte mener, at vi kan gøre forskel indenfor sundhed og trivsel</a:t>
            </a:r>
          </a:p>
          <a:p>
            <a:r>
              <a:rPr lang="da-DK" noProof="0">
                <a:cs typeface="Calibri"/>
              </a:rPr>
              <a:t>- Virksomheder med 1-249 ansatte mener, at vi kan gøre en forskel indenfor ansvarlig produktion og forbrug (kun 4 af de helt store 250+ har svaret dette)</a:t>
            </a:r>
          </a:p>
          <a:p>
            <a:r>
              <a:rPr lang="da-DK" noProof="0">
                <a:cs typeface="Calibri"/>
              </a:rPr>
              <a:t>- Enighed om at vi kan gøre en forskel indenfor industri, innovation og infrastruktur, men især de helt store 250+ mener, vi kan gøre en forskel her</a:t>
            </a:r>
          </a:p>
          <a:p>
            <a:r>
              <a:rPr lang="da-DK" noProof="0">
                <a:cs typeface="Calibri"/>
              </a:rPr>
              <a:t>- Rimelig lige fordeling ved bæredygtig energi</a:t>
            </a:r>
          </a:p>
          <a:p>
            <a:r>
              <a:rPr lang="da-DK" noProof="0">
                <a:cs typeface="Calibri"/>
              </a:rPr>
              <a:t>Konklusion: det er altså ikke kun de store virksomheder, der arbejder med verdensmålene 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1A934-90CF-4B10-B917-0A78957A1C12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6623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 </a:t>
            </a:r>
            <a:r>
              <a:rPr lang="en-US" err="1">
                <a:cs typeface="Calibri"/>
              </a:rPr>
              <a:t>Omkostningerne</a:t>
            </a:r>
            <a:r>
              <a:rPr lang="en-US">
                <a:cs typeface="Calibri"/>
              </a:rPr>
              <a:t> for at </a:t>
            </a:r>
            <a:r>
              <a:rPr lang="en-US" err="1">
                <a:cs typeface="Calibri"/>
              </a:rPr>
              <a:t>implementere</a:t>
            </a:r>
            <a:r>
              <a:rPr lang="en-US">
                <a:cs typeface="Calibri"/>
              </a:rPr>
              <a:t> GDPR </a:t>
            </a:r>
            <a:r>
              <a:rPr lang="en-US" err="1">
                <a:cs typeface="Calibri"/>
              </a:rPr>
              <a:t>stiger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</a:t>
            </a:r>
            <a:r>
              <a:rPr lang="en-US">
                <a:cs typeface="Calibri"/>
              </a:rPr>
              <a:t> takt med </a:t>
            </a:r>
            <a:r>
              <a:rPr lang="en-US" err="1">
                <a:cs typeface="Calibri"/>
              </a:rPr>
              <a:t>størrelsen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virksomheden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- </a:t>
            </a:r>
            <a:r>
              <a:rPr lang="en-US" err="1">
                <a:cs typeface="Calibri"/>
              </a:rPr>
              <a:t>Især</a:t>
            </a:r>
            <a:r>
              <a:rPr lang="en-US">
                <a:cs typeface="Calibri"/>
              </a:rPr>
              <a:t> de </a:t>
            </a:r>
            <a:r>
              <a:rPr lang="en-US" err="1">
                <a:cs typeface="Calibri"/>
              </a:rPr>
              <a:t>små</a:t>
            </a:r>
            <a:r>
              <a:rPr lang="en-US">
                <a:cs typeface="Calibri"/>
              </a:rPr>
              <a:t> (1-24 </a:t>
            </a:r>
            <a:r>
              <a:rPr lang="en-US" err="1">
                <a:cs typeface="Calibri"/>
              </a:rPr>
              <a:t>ansatte</a:t>
            </a:r>
            <a:r>
              <a:rPr lang="en-US">
                <a:cs typeface="Calibri"/>
              </a:rPr>
              <a:t>) har </a:t>
            </a:r>
            <a:r>
              <a:rPr lang="en-US" err="1">
                <a:cs typeface="Calibri"/>
              </a:rPr>
              <a:t>brugt</a:t>
            </a:r>
            <a:r>
              <a:rPr lang="en-US">
                <a:cs typeface="Calibri"/>
              </a:rPr>
              <a:t> under 50.000kr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at </a:t>
            </a:r>
            <a:r>
              <a:rPr lang="en-US" err="1">
                <a:cs typeface="Calibri"/>
              </a:rPr>
              <a:t>blive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klar</a:t>
            </a:r>
            <a:r>
              <a:rPr lang="en-US">
                <a:cs typeface="Calibri"/>
              </a:rPr>
              <a:t> – </a:t>
            </a:r>
            <a:r>
              <a:rPr lang="en-US" err="1">
                <a:cs typeface="Calibri"/>
              </a:rPr>
              <a:t>nogle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af</a:t>
            </a:r>
            <a:r>
              <a:rPr lang="en-US">
                <a:cs typeface="Calibri"/>
              </a:rPr>
              <a:t> dem har dog </a:t>
            </a:r>
            <a:r>
              <a:rPr lang="en-US" err="1">
                <a:cs typeface="Calibri"/>
              </a:rPr>
              <a:t>brugt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mellem</a:t>
            </a:r>
            <a:r>
              <a:rPr lang="en-US">
                <a:cs typeface="Calibri"/>
              </a:rPr>
              <a:t> 50.000-100.000kr</a:t>
            </a:r>
          </a:p>
          <a:p>
            <a:r>
              <a:rPr lang="en-US">
                <a:cs typeface="Calibri"/>
              </a:rPr>
              <a:t>- </a:t>
            </a:r>
            <a:r>
              <a:rPr lang="en-US" err="1">
                <a:cs typeface="Calibri"/>
              </a:rPr>
              <a:t>Mellemstore</a:t>
            </a:r>
            <a:r>
              <a:rPr lang="en-US">
                <a:cs typeface="Calibri"/>
              </a:rPr>
              <a:t> (25-99) har </a:t>
            </a:r>
            <a:r>
              <a:rPr lang="en-US" err="1">
                <a:cs typeface="Calibri"/>
              </a:rPr>
              <a:t>flest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brugt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mellem</a:t>
            </a:r>
            <a:r>
              <a:rPr lang="en-US">
                <a:cs typeface="Calibri"/>
              </a:rPr>
              <a:t> 100.000-250.00kr</a:t>
            </a:r>
          </a:p>
          <a:p>
            <a:r>
              <a:rPr lang="en-US">
                <a:cs typeface="Calibri"/>
              </a:rPr>
              <a:t>- </a:t>
            </a:r>
            <a:r>
              <a:rPr lang="en-US" err="1">
                <a:cs typeface="Calibri"/>
              </a:rPr>
              <a:t>ved</a:t>
            </a:r>
            <a:r>
              <a:rPr lang="en-US">
                <a:cs typeface="Calibri"/>
              </a:rPr>
              <a:t> 25 </a:t>
            </a:r>
            <a:r>
              <a:rPr lang="en-US" err="1">
                <a:cs typeface="Calibri"/>
              </a:rPr>
              <a:t>ansatte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og</a:t>
            </a:r>
            <a:r>
              <a:rPr lang="en-US">
                <a:cs typeface="Calibri"/>
              </a:rPr>
              <a:t> over, </a:t>
            </a:r>
            <a:r>
              <a:rPr lang="en-US" err="1">
                <a:cs typeface="Calibri"/>
              </a:rPr>
              <a:t>stiger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antallet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af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virksomeder</a:t>
            </a:r>
            <a:r>
              <a:rPr lang="en-US">
                <a:cs typeface="Calibri"/>
              </a:rPr>
              <a:t> der har </a:t>
            </a:r>
            <a:r>
              <a:rPr lang="en-US" err="1">
                <a:cs typeface="Calibri"/>
              </a:rPr>
              <a:t>brugt</a:t>
            </a:r>
            <a:r>
              <a:rPr lang="en-US">
                <a:cs typeface="Calibri"/>
              </a:rPr>
              <a:t> mere end 1 </a:t>
            </a:r>
            <a:r>
              <a:rPr lang="en-US" err="1">
                <a:cs typeface="Calibri"/>
              </a:rPr>
              <a:t>mio</a:t>
            </a:r>
            <a:r>
              <a:rPr lang="en-US">
                <a:cs typeface="Calibri"/>
              </a:rPr>
              <a:t>.</a:t>
            </a:r>
          </a:p>
          <a:p>
            <a:r>
              <a:rPr lang="en-US">
                <a:cs typeface="Calibri"/>
              </a:rPr>
              <a:t>- </a:t>
            </a:r>
            <a:r>
              <a:rPr lang="en-US" err="1">
                <a:cs typeface="Calibri"/>
              </a:rPr>
              <a:t>Rundt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regnet</a:t>
            </a:r>
            <a:r>
              <a:rPr lang="en-US">
                <a:cs typeface="Calibri"/>
              </a:rPr>
              <a:t> har det </a:t>
            </a:r>
            <a:r>
              <a:rPr lang="en-US" err="1">
                <a:cs typeface="Calibri"/>
              </a:rPr>
              <a:t>kostet</a:t>
            </a:r>
            <a:r>
              <a:rPr lang="en-US">
                <a:cs typeface="Calibri"/>
              </a:rPr>
              <a:t> ca 25. </a:t>
            </a:r>
            <a:r>
              <a:rPr lang="en-US" err="1">
                <a:cs typeface="Calibri"/>
              </a:rPr>
              <a:t>mio</a:t>
            </a:r>
            <a:r>
              <a:rPr lang="en-US">
                <a:cs typeface="Calibri"/>
              </a:rPr>
              <a:t>. Kr. for de 117 </a:t>
            </a:r>
            <a:r>
              <a:rPr lang="en-US" err="1">
                <a:cs typeface="Calibri"/>
              </a:rPr>
              <a:t>virksomheder</a:t>
            </a:r>
            <a:r>
              <a:rPr lang="en-US">
                <a:cs typeface="Calibri"/>
              </a:rPr>
              <a:t>, der har </a:t>
            </a:r>
            <a:r>
              <a:rPr lang="en-US" err="1">
                <a:cs typeface="Calibri"/>
              </a:rPr>
              <a:t>svaret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spørgsmålet</a:t>
            </a:r>
            <a:r>
              <a:rPr lang="en-US">
                <a:cs typeface="Calibri"/>
              </a:rPr>
              <a:t>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1A934-90CF-4B10-B917-0A78957A1C12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2960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>
                <a:cs typeface="Calibri"/>
              </a:rPr>
              <a:t>- Langt de fleste små virksomheder forventer at bruge mindre end 50.000kr</a:t>
            </a:r>
          </a:p>
          <a:p>
            <a:r>
              <a:rPr lang="da-DK">
                <a:cs typeface="Calibri"/>
              </a:rPr>
              <a:t>- Flest mellemstore svarer 100.000-250.000kr</a:t>
            </a:r>
          </a:p>
          <a:p>
            <a:r>
              <a:rPr lang="da-DK">
                <a:cs typeface="Calibri"/>
              </a:rPr>
              <a:t>- ved 100 ansatte og over, svarer flest 1 </a:t>
            </a:r>
            <a:r>
              <a:rPr lang="da-DK" err="1">
                <a:cs typeface="Calibri"/>
              </a:rPr>
              <a:t>mio</a:t>
            </a:r>
            <a:r>
              <a:rPr lang="da-DK">
                <a:cs typeface="Calibri"/>
              </a:rPr>
              <a:t> eller mere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1A934-90CF-4B10-B917-0A78957A1C12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7519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>
                <a:cs typeface="Calibri"/>
              </a:rPr>
              <a:t>- Der er overvejende flere små virksomheder de svarer "nej, kontraktvilkår har ikke udgjort et problem"</a:t>
            </a:r>
          </a:p>
          <a:p>
            <a:r>
              <a:rPr lang="da-DK">
                <a:cs typeface="Calibri"/>
              </a:rPr>
              <a:t>- Rimelig lige fordeling når det kommer til at det er det samme og stigende 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1A934-90CF-4B10-B917-0A78957A1C12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640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 I takt med at </a:t>
            </a:r>
            <a:r>
              <a:rPr lang="en-US" err="1">
                <a:cs typeface="Calibri"/>
              </a:rPr>
              <a:t>størrelsen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virksomheden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vokser</a:t>
            </a:r>
            <a:r>
              <a:rPr lang="en-US">
                <a:cs typeface="Calibri"/>
              </a:rPr>
              <a:t>, jo </a:t>
            </a:r>
            <a:r>
              <a:rPr lang="en-US" err="1">
                <a:cs typeface="Calibri"/>
              </a:rPr>
              <a:t>støre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bliver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andelen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af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virksomheder</a:t>
            </a:r>
            <a:r>
              <a:rPr lang="en-US">
                <a:cs typeface="Calibri"/>
              </a:rPr>
              <a:t>, der har haft </a:t>
            </a:r>
            <a:r>
              <a:rPr lang="en-US" err="1">
                <a:cs typeface="Calibri"/>
              </a:rPr>
              <a:t>ledige</a:t>
            </a:r>
            <a:r>
              <a:rPr lang="en-US">
                <a:cs typeface="Calibri"/>
              </a:rPr>
              <a:t> it-</a:t>
            </a:r>
            <a:r>
              <a:rPr lang="en-US" err="1">
                <a:cs typeface="Calibri"/>
              </a:rPr>
              <a:t>stillinger</a:t>
            </a:r>
            <a:r>
              <a:rPr lang="en-US">
                <a:cs typeface="Calibri"/>
              </a:rPr>
              <a:t> </a:t>
            </a:r>
          </a:p>
          <a:p>
            <a:r>
              <a:rPr lang="en-US">
                <a:cs typeface="Calibri"/>
              </a:rPr>
              <a:t>- De </a:t>
            </a:r>
            <a:r>
              <a:rPr lang="en-US" err="1">
                <a:cs typeface="Calibri"/>
              </a:rPr>
              <a:t>små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virksomheder</a:t>
            </a:r>
            <a:r>
              <a:rPr lang="en-US">
                <a:cs typeface="Calibri"/>
              </a:rPr>
              <a:t> har </a:t>
            </a:r>
            <a:r>
              <a:rPr lang="en-US" err="1">
                <a:cs typeface="Calibri"/>
              </a:rPr>
              <a:t>alstå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ikke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lige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så</a:t>
            </a:r>
            <a:r>
              <a:rPr lang="en-US">
                <a:cs typeface="Calibri"/>
              </a:rPr>
              <a:t> store </a:t>
            </a:r>
            <a:r>
              <a:rPr lang="en-US" err="1">
                <a:cs typeface="Calibri"/>
              </a:rPr>
              <a:t>problemer</a:t>
            </a:r>
            <a:r>
              <a:rPr lang="en-US">
                <a:cs typeface="Calibri"/>
              </a:rPr>
              <a:t> me at </a:t>
            </a:r>
            <a:r>
              <a:rPr lang="en-US" err="1">
                <a:cs typeface="Calibri"/>
              </a:rPr>
              <a:t>finde</a:t>
            </a:r>
            <a:r>
              <a:rPr lang="en-US">
                <a:cs typeface="Calibri"/>
              </a:rPr>
              <a:t> folk </a:t>
            </a:r>
            <a:r>
              <a:rPr lang="en-US" err="1">
                <a:cs typeface="Calibri"/>
              </a:rPr>
              <a:t>til</a:t>
            </a:r>
            <a:r>
              <a:rPr lang="en-US">
                <a:cs typeface="Calibri"/>
              </a:rPr>
              <a:t> it-</a:t>
            </a:r>
            <a:r>
              <a:rPr lang="en-US" err="1">
                <a:cs typeface="Calibri"/>
              </a:rPr>
              <a:t>stillingerne</a:t>
            </a:r>
            <a:r>
              <a:rPr lang="en-US">
                <a:cs typeface="Calibri"/>
              </a:rPr>
              <a:t> 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1A934-90CF-4B10-B917-0A78957A1C12}" type="slidenum">
              <a:rPr lang="da-DK" smtClean="0"/>
              <a:pPr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5851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- </a:t>
            </a:r>
            <a:r>
              <a:rPr lang="en-US" err="1">
                <a:cs typeface="Calibri"/>
              </a:rPr>
              <a:t>alle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størrelser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af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virksomheder</a:t>
            </a:r>
            <a:r>
              <a:rPr lang="en-US">
                <a:cs typeface="Calibri"/>
              </a:rPr>
              <a:t> har I </a:t>
            </a:r>
            <a:r>
              <a:rPr lang="en-US" err="1">
                <a:cs typeface="Calibri"/>
              </a:rPr>
              <a:t>nogenlunde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lige</a:t>
            </a:r>
            <a:r>
              <a:rPr lang="en-US">
                <a:cs typeface="Calibri"/>
              </a:rPr>
              <a:t> grad </a:t>
            </a:r>
            <a:r>
              <a:rPr lang="en-US" err="1">
                <a:cs typeface="Calibri"/>
              </a:rPr>
              <a:t>måtte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udskyde</a:t>
            </a:r>
            <a:r>
              <a:rPr lang="en-US">
                <a:cs typeface="Calibri"/>
              </a:rPr>
              <a:t> innovation/</a:t>
            </a:r>
            <a:r>
              <a:rPr lang="en-US" err="1">
                <a:cs typeface="Calibri"/>
              </a:rPr>
              <a:t>videreudvikling</a:t>
            </a:r>
          </a:p>
          <a:p>
            <a:r>
              <a:rPr lang="en-US">
                <a:cs typeface="Calibri"/>
              </a:rPr>
              <a:t>- </a:t>
            </a:r>
            <a:r>
              <a:rPr lang="en-US" err="1">
                <a:cs typeface="Calibri"/>
              </a:rPr>
              <a:t>Både</a:t>
            </a:r>
            <a:r>
              <a:rPr lang="en-US">
                <a:cs typeface="Calibri"/>
              </a:rPr>
              <a:t> store </a:t>
            </a:r>
            <a:r>
              <a:rPr lang="en-US" err="1">
                <a:cs typeface="Calibri"/>
              </a:rPr>
              <a:t>og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små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virksomheder</a:t>
            </a:r>
            <a:r>
              <a:rPr lang="en-US">
                <a:cs typeface="Calibri"/>
              </a:rPr>
              <a:t> har I </a:t>
            </a:r>
            <a:r>
              <a:rPr lang="en-US" err="1">
                <a:cs typeface="Calibri"/>
              </a:rPr>
              <a:t>nogle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tilfælde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været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nødsaget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til</a:t>
            </a:r>
            <a:r>
              <a:rPr lang="en-US">
                <a:cs typeface="Calibri"/>
              </a:rPr>
              <a:t> at outsource (dog </a:t>
            </a:r>
            <a:r>
              <a:rPr lang="en-US" err="1">
                <a:cs typeface="Calibri"/>
              </a:rPr>
              <a:t>lidt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flere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af</a:t>
            </a:r>
            <a:r>
              <a:rPr lang="en-US">
                <a:cs typeface="Calibri"/>
              </a:rPr>
              <a:t> de store)</a:t>
            </a:r>
          </a:p>
          <a:p>
            <a:r>
              <a:rPr lang="en-US">
                <a:cs typeface="Calibri"/>
              </a:rPr>
              <a:t>- </a:t>
            </a:r>
            <a:r>
              <a:rPr lang="en-US" err="1">
                <a:cs typeface="Calibri"/>
              </a:rPr>
              <a:t>Rimelig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lige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fordeling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af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virksomheder</a:t>
            </a:r>
            <a:r>
              <a:rPr lang="en-US">
                <a:cs typeface="Calibri"/>
              </a:rPr>
              <a:t> der har </a:t>
            </a:r>
            <a:r>
              <a:rPr lang="en-US" err="1">
                <a:cs typeface="Calibri"/>
              </a:rPr>
              <a:t>måtte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sige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nej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til</a:t>
            </a:r>
            <a:r>
              <a:rPr lang="en-US">
                <a:cs typeface="Calibri"/>
              </a:rPr>
              <a:t> at </a:t>
            </a:r>
            <a:r>
              <a:rPr lang="en-US" err="1">
                <a:cs typeface="Calibri"/>
              </a:rPr>
              <a:t>gå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ind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på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nye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markeder</a:t>
            </a:r>
            <a:r>
              <a:rPr lang="en-US">
                <a:cs typeface="Calibri"/>
              </a:rPr>
              <a:t>/</a:t>
            </a:r>
            <a:r>
              <a:rPr lang="en-US" err="1">
                <a:cs typeface="Calibri"/>
              </a:rPr>
              <a:t>segmenter</a:t>
            </a:r>
          </a:p>
          <a:p>
            <a:r>
              <a:rPr lang="en-US">
                <a:cs typeface="Calibri"/>
              </a:rPr>
              <a:t>- </a:t>
            </a:r>
            <a:r>
              <a:rPr lang="en-US" err="1">
                <a:cs typeface="Calibri"/>
              </a:rPr>
              <a:t>Rimelig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lige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fordeling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af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virksomheder</a:t>
            </a:r>
            <a:r>
              <a:rPr lang="en-US">
                <a:cs typeface="Calibri"/>
              </a:rPr>
              <a:t> der har </a:t>
            </a:r>
            <a:r>
              <a:rPr lang="en-US" err="1">
                <a:cs typeface="Calibri"/>
              </a:rPr>
              <a:t>måtte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sige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nej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til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ordrer</a:t>
            </a:r>
            <a:r>
              <a:rPr lang="en-US">
                <a:cs typeface="Calibri"/>
              </a:rPr>
              <a:t> 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1A934-90CF-4B10-B917-0A78957A1C12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6649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28,2% af de små virksomheders ansatte er ikke fastansatte (mod 19,4% hos de store). </a:t>
            </a:r>
            <a:br>
              <a:rPr lang="da-DK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a-DK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1-9 ansatte: 28,2%</a:t>
            </a:r>
            <a:br>
              <a:rPr lang="da-DK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a-DK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10-24 ansatte: 19,4%</a:t>
            </a:r>
            <a:br>
              <a:rPr lang="da-DK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a-DK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25-99 ansatte: 20,4%</a:t>
            </a:r>
            <a:br>
              <a:rPr lang="da-DK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a-DK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100-249 ansatte: 12,6%</a:t>
            </a:r>
            <a:br>
              <a:rPr lang="da-DK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a-DK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250+ ansatte: 19,4%</a:t>
            </a:r>
            <a:br>
              <a:rPr lang="da-DK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>
                <a:cs typeface="Calibri"/>
              </a:rPr>
              <a:t> 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1A934-90CF-4B10-B917-0A78957A1C12}" type="slidenum">
              <a:rPr lang="da-DK" smtClean="0"/>
              <a:pPr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6874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A0A5-A3CC-4DDB-84B0-0488CE1D2730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/>
              <a:t>Præsentationens titel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614864" y="6356350"/>
            <a:ext cx="2133600" cy="365125"/>
          </a:xfrm>
        </p:spPr>
        <p:txBody>
          <a:bodyPr/>
          <a:lstStyle/>
          <a:p>
            <a:fld id="{03690327-99CC-491B-B701-31C6D75E715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Titel 6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1143000"/>
          </a:xfrm>
          <a:prstGeom prst="rect">
            <a:avLst/>
          </a:prstGeom>
        </p:spPr>
        <p:txBody>
          <a:bodyPr/>
          <a:lstStyle>
            <a:lvl1pPr algn="l">
              <a:defRPr sz="4000" b="1" baseline="0"/>
            </a:lvl1pPr>
          </a:lstStyle>
          <a:p>
            <a:r>
              <a:rPr lang="da-DK"/>
              <a:t>Her skrives præsentationens</a:t>
            </a:r>
            <a:br>
              <a:rPr lang="da-DK"/>
            </a:br>
            <a:r>
              <a:rPr lang="da-DK"/>
              <a:t>overskrift</a:t>
            </a:r>
          </a:p>
        </p:txBody>
      </p:sp>
      <p:sp>
        <p:nvSpPr>
          <p:cNvPr id="7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395536" y="2852936"/>
            <a:ext cx="6400800" cy="64807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Her skrives evt. undertitel – ligeledes i Arial</a:t>
            </a:r>
          </a:p>
        </p:txBody>
      </p:sp>
      <p:sp>
        <p:nvSpPr>
          <p:cNvPr id="8" name="Pladsholder til tekst 18"/>
          <p:cNvSpPr>
            <a:spLocks noGrp="1"/>
          </p:cNvSpPr>
          <p:nvPr>
            <p:ph type="body" sz="quarter" idx="13" hasCustomPrompt="1"/>
          </p:nvPr>
        </p:nvSpPr>
        <p:spPr>
          <a:xfrm>
            <a:off x="1620441" y="5373216"/>
            <a:ext cx="7128023" cy="431725"/>
          </a:xfrm>
          <a:prstGeom prst="rect">
            <a:avLst/>
          </a:prstGeom>
        </p:spPr>
        <p:txBody>
          <a:bodyPr/>
          <a:lstStyle>
            <a:lvl1pPr algn="r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/>
              <a:t>Navnet på den/de præsentationsansvarlige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395536" y="2132857"/>
            <a:ext cx="8229600" cy="3528392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Arial" pitchFamily="34" charset="0"/>
              <a:buChar char="•"/>
              <a:defRPr sz="2200" baseline="0"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/>
              <a:t>Punkt 1. Skrevet med Arial 22 pkt. Altid rød ”</a:t>
            </a:r>
            <a:r>
              <a:rPr lang="da-DK" err="1"/>
              <a:t>dot</a:t>
            </a:r>
            <a:r>
              <a:rPr lang="da-DK"/>
              <a:t>”</a:t>
            </a:r>
          </a:p>
          <a:p>
            <a:pPr lvl="0"/>
            <a:r>
              <a:rPr lang="da-DK"/>
              <a:t>Punkt 2…</a:t>
            </a:r>
          </a:p>
          <a:p>
            <a:pPr lvl="0"/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60A5-BD8D-4FF3-81B8-4EA51C7776FD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/>
              <a:t>Præsentationens titel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29600" cy="504056"/>
          </a:xfrm>
          <a:prstGeom prst="rect">
            <a:avLst/>
          </a:prstGeom>
        </p:spPr>
        <p:txBody>
          <a:bodyPr/>
          <a:lstStyle>
            <a:lvl1pPr algn="l">
              <a:defRPr sz="2400" b="1" baseline="0"/>
            </a:lvl1pPr>
          </a:lstStyle>
          <a:p>
            <a:r>
              <a:rPr lang="da-DK"/>
              <a:t>Side med punktopstillinger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763-987F-4E69-BEF0-3B6E5B46BEED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/>
              <a:t>Præsentationens titel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29600" cy="504056"/>
          </a:xfrm>
          <a:prstGeom prst="rect">
            <a:avLst/>
          </a:prstGeom>
        </p:spPr>
        <p:txBody>
          <a:bodyPr/>
          <a:lstStyle>
            <a:lvl1pPr algn="l">
              <a:defRPr sz="2400" b="1" baseline="0"/>
            </a:lvl1pPr>
          </a:lstStyle>
          <a:p>
            <a:r>
              <a:rPr lang="da-DK"/>
              <a:t>Tekstside i to spalter</a:t>
            </a:r>
          </a:p>
        </p:txBody>
      </p:sp>
      <p:sp>
        <p:nvSpPr>
          <p:cNvPr id="11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395536" y="2204865"/>
            <a:ext cx="8219256" cy="3240360"/>
          </a:xfrm>
          <a:prstGeom prst="rect">
            <a:avLst/>
          </a:prstGeom>
        </p:spPr>
        <p:txBody>
          <a:bodyPr numCol="2" spcCol="360000"/>
          <a:lstStyle>
            <a:lvl1pPr marL="0" indent="0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Indtast tekst her</a:t>
            </a:r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763-987F-4E69-BEF0-3B6E5B46BEED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/>
              <a:t>Præsentationens titel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29600" cy="504056"/>
          </a:xfrm>
          <a:prstGeom prst="rect">
            <a:avLst/>
          </a:prstGeom>
        </p:spPr>
        <p:txBody>
          <a:bodyPr/>
          <a:lstStyle>
            <a:lvl1pPr algn="l">
              <a:defRPr sz="2400" b="1" baseline="0"/>
            </a:lvl1pPr>
          </a:lstStyle>
          <a:p>
            <a:r>
              <a:rPr lang="da-DK"/>
              <a:t>Tekstspalte + foto</a:t>
            </a:r>
          </a:p>
        </p:txBody>
      </p:sp>
      <p:sp>
        <p:nvSpPr>
          <p:cNvPr id="11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395536" y="2204865"/>
            <a:ext cx="4109628" cy="3240360"/>
          </a:xfrm>
          <a:prstGeom prst="rect">
            <a:avLst/>
          </a:prstGeom>
        </p:spPr>
        <p:txBody>
          <a:bodyPr numCol="1" spcCol="0"/>
          <a:lstStyle>
            <a:lvl1pPr marL="0" indent="0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Indtast tekst her</a:t>
            </a:r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  <a:p>
            <a:pPr lvl="0"/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2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/>
              <a:t>Præsentationens titel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95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A0A5-A3CC-4DDB-84B0-0488CE1D2730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61486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90327-99CC-491B-B701-31C6D75E715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Pladsholder til sidefod 3"/>
          <p:cNvSpPr>
            <a:spLocks noGrp="1"/>
          </p:cNvSpPr>
          <p:nvPr>
            <p:ph type="ftr" sz="quarter" idx="3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/>
              <a:t>Præsentationens 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  <p:sldLayoutId id="2147483653" r:id="rId4"/>
    <p:sldLayoutId id="2147483649" r:id="rId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60A5-BD8D-4FF3-81B8-4EA51C7776FD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395536" y="2362047"/>
            <a:ext cx="6400800" cy="648072"/>
          </a:xfrm>
        </p:spPr>
        <p:txBody>
          <a:bodyPr/>
          <a:lstStyle/>
          <a:p>
            <a:r>
              <a:rPr lang="da-DK"/>
              <a:t>Hovedtal og konklusioner for branchen</a:t>
            </a: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3"/>
          </p:nvPr>
        </p:nvSpPr>
        <p:spPr>
          <a:xfrm>
            <a:off x="6160168" y="5168766"/>
            <a:ext cx="2588296" cy="636175"/>
          </a:xfrm>
        </p:spPr>
        <p:txBody>
          <a:bodyPr/>
          <a:lstStyle/>
          <a:p>
            <a:r>
              <a:rPr lang="da-DK"/>
              <a:t>Udarbejdet af </a:t>
            </a:r>
            <a:br>
              <a:rPr lang="da-DK"/>
            </a:br>
            <a:r>
              <a:rPr lang="da-DK"/>
              <a:t>IT-Branchen, IT-Forum </a:t>
            </a:r>
            <a:br>
              <a:rPr lang="da-DK"/>
            </a:br>
            <a:r>
              <a:rPr lang="da-DK"/>
              <a:t>og </a:t>
            </a:r>
            <a:r>
              <a:rPr lang="da-DK" err="1"/>
              <a:t>BrainsBusiness</a:t>
            </a:r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555" y="4052417"/>
            <a:ext cx="3505899" cy="1985686"/>
          </a:xfrm>
          <a:prstGeom prst="rect">
            <a:avLst/>
          </a:prstGeom>
        </p:spPr>
      </p:pic>
      <p:sp>
        <p:nvSpPr>
          <p:cNvPr id="11" name="Tekstfelt 10"/>
          <p:cNvSpPr txBox="1"/>
          <p:nvPr/>
        </p:nvSpPr>
        <p:spPr>
          <a:xfrm>
            <a:off x="5028109" y="3986697"/>
            <a:ext cx="838691" cy="64633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Vækst </a:t>
            </a:r>
            <a:b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&amp; </a:t>
            </a:r>
            <a:b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indtjening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1001929" y="4649997"/>
            <a:ext cx="1071126" cy="64633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Mangel</a:t>
            </a:r>
            <a:b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på</a:t>
            </a:r>
            <a:b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kompetencer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3288994" y="3406086"/>
            <a:ext cx="729687" cy="64633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Mangel </a:t>
            </a:r>
            <a:b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på </a:t>
            </a:r>
            <a:b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kapital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2824481" y="6038103"/>
            <a:ext cx="1643399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200"/>
              <a:t>Status på it-branchen</a:t>
            </a:r>
            <a:endParaRPr kumimoji="0" lang="da-DK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10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60"/>
            <a:ext cx="8229600" cy="504056"/>
          </a:xfrm>
        </p:spPr>
        <p:txBody>
          <a:bodyPr/>
          <a:lstStyle/>
          <a:p>
            <a:r>
              <a:rPr lang="da-DK" sz="1800"/>
              <a:t>Hvad ser du som de største barrierer for at øge væksten i it-erhvervet i Danmark? (Sæt gerne flere kryds)</a:t>
            </a:r>
          </a:p>
        </p:txBody>
      </p:sp>
      <p:sp>
        <p:nvSpPr>
          <p:cNvPr id="21" name="Pladsholder til tekst 5"/>
          <p:cNvSpPr txBox="1">
            <a:spLocks/>
          </p:cNvSpPr>
          <p:nvPr/>
        </p:nvSpPr>
        <p:spPr>
          <a:xfrm>
            <a:off x="395536" y="1588833"/>
            <a:ext cx="8229600" cy="153169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Næsten 3 ud af 4 it-virksomheder (71,4%) ser manglen på de rette it-kompetencer, som den største barriere for vækst i branchen</a:t>
            </a:r>
            <a:br>
              <a:rPr lang="da-DK" sz="1600"/>
            </a:br>
            <a:endParaRPr lang="da-DK" sz="1600"/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Derefter bureaukrati/bøvl i det offentlige (33,6%) samt manglende rammer/ efterspørgsel efter innovative løsninger (26,9%)</a:t>
            </a:r>
          </a:p>
          <a:p>
            <a:pPr marL="285750" indent="-285750">
              <a:buClr>
                <a:srgbClr val="C00000"/>
              </a:buClr>
            </a:pPr>
            <a:endParaRPr lang="da-DK" sz="1600"/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DE855455-E9AE-49C2-BE42-E84F8410888C}"/>
              </a:ext>
            </a:extLst>
          </p:cNvPr>
          <p:cNvGrpSpPr/>
          <p:nvPr/>
        </p:nvGrpSpPr>
        <p:grpSpPr>
          <a:xfrm>
            <a:off x="498873" y="3165036"/>
            <a:ext cx="8347433" cy="3110636"/>
            <a:chOff x="498873" y="3165036"/>
            <a:chExt cx="8347433" cy="3110636"/>
          </a:xfrm>
        </p:grpSpPr>
        <p:graphicFrame>
          <p:nvGraphicFramePr>
            <p:cNvPr id="20" name="Diagram 19">
              <a:extLst>
                <a:ext uri="{FF2B5EF4-FFF2-40B4-BE49-F238E27FC236}">
                  <a16:creationId xmlns:a16="http://schemas.microsoft.com/office/drawing/2014/main" id="{5F37CAD0-BCF5-43BD-83DA-AB599322BE6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41336771"/>
                </p:ext>
              </p:extLst>
            </p:nvPr>
          </p:nvGraphicFramePr>
          <p:xfrm>
            <a:off x="498873" y="3165036"/>
            <a:ext cx="7392202" cy="31106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Tekstfelt 7"/>
            <p:cNvSpPr txBox="1"/>
            <p:nvPr/>
          </p:nvSpPr>
          <p:spPr>
            <a:xfrm>
              <a:off x="7308706" y="3331484"/>
              <a:ext cx="1537600" cy="2616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100"/>
                <a:t>71,4% (63,2% </a:t>
              </a:r>
              <a:r>
                <a:rPr lang="en-US" sz="1100" err="1"/>
                <a:t>i</a:t>
              </a:r>
              <a:r>
                <a:rPr lang="en-US" sz="1100"/>
                <a:t> 2018)</a:t>
              </a:r>
            </a:p>
          </p:txBody>
        </p:sp>
        <p:sp>
          <p:nvSpPr>
            <p:cNvPr id="10" name="Tekstfelt 9"/>
            <p:cNvSpPr txBox="1"/>
            <p:nvPr/>
          </p:nvSpPr>
          <p:spPr>
            <a:xfrm>
              <a:off x="5147088" y="3952503"/>
              <a:ext cx="1537600" cy="2616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100"/>
                <a:t>26,9% (22,7% </a:t>
              </a:r>
              <a:r>
                <a:rPr lang="en-US" sz="1100" err="1"/>
                <a:t>i</a:t>
              </a:r>
              <a:r>
                <a:rPr lang="en-US" sz="1100"/>
                <a:t> 2018)</a:t>
              </a:r>
            </a:p>
          </p:txBody>
        </p:sp>
        <p:sp>
          <p:nvSpPr>
            <p:cNvPr id="11" name="Tekstfelt 10"/>
            <p:cNvSpPr txBox="1"/>
            <p:nvPr/>
          </p:nvSpPr>
          <p:spPr>
            <a:xfrm>
              <a:off x="4414895" y="4903285"/>
              <a:ext cx="1537600" cy="2616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100"/>
                <a:t>11,8% (21,5% </a:t>
              </a:r>
              <a:r>
                <a:rPr lang="en-US" sz="1100" err="1"/>
                <a:t>i</a:t>
              </a:r>
              <a:r>
                <a:rPr lang="en-US" sz="1100"/>
                <a:t> 2018)</a:t>
              </a:r>
            </a:p>
          </p:txBody>
        </p:sp>
        <p:sp>
          <p:nvSpPr>
            <p:cNvPr id="12" name="Tekstfelt 11"/>
            <p:cNvSpPr txBox="1"/>
            <p:nvPr/>
          </p:nvSpPr>
          <p:spPr>
            <a:xfrm>
              <a:off x="4328191" y="5219650"/>
              <a:ext cx="1537600" cy="2616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100"/>
                <a:t>10,1% (20,9% </a:t>
              </a:r>
              <a:r>
                <a:rPr lang="en-US" sz="1100" err="1"/>
                <a:t>i</a:t>
              </a:r>
              <a:r>
                <a:rPr lang="en-US" sz="1100"/>
                <a:t> 2018)</a:t>
              </a:r>
            </a:p>
          </p:txBody>
        </p:sp>
        <p:sp>
          <p:nvSpPr>
            <p:cNvPr id="13" name="Tekstfelt 12"/>
            <p:cNvSpPr txBox="1"/>
            <p:nvPr/>
          </p:nvSpPr>
          <p:spPr>
            <a:xfrm>
              <a:off x="4616336" y="4272757"/>
              <a:ext cx="1537600" cy="2616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100"/>
                <a:t>16,0% (19,6% </a:t>
              </a:r>
              <a:r>
                <a:rPr lang="en-US" sz="1100" err="1"/>
                <a:t>i</a:t>
              </a:r>
              <a:r>
                <a:rPr lang="en-US" sz="1100"/>
                <a:t> 2018)</a:t>
              </a:r>
            </a:p>
          </p:txBody>
        </p:sp>
        <p:sp>
          <p:nvSpPr>
            <p:cNvPr id="14" name="Tekstfelt 13"/>
            <p:cNvSpPr txBox="1"/>
            <p:nvPr/>
          </p:nvSpPr>
          <p:spPr>
            <a:xfrm>
              <a:off x="4492483" y="4577623"/>
              <a:ext cx="1537600" cy="2616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100"/>
                <a:t>13,5% (12,3% </a:t>
              </a:r>
              <a:r>
                <a:rPr lang="en-US" sz="1100" err="1"/>
                <a:t>i</a:t>
              </a:r>
              <a:r>
                <a:rPr lang="en-US" sz="1100"/>
                <a:t> 2018)</a:t>
              </a:r>
            </a:p>
          </p:txBody>
        </p:sp>
        <p:sp>
          <p:nvSpPr>
            <p:cNvPr id="15" name="Tekstfelt 14"/>
            <p:cNvSpPr txBox="1"/>
            <p:nvPr/>
          </p:nvSpPr>
          <p:spPr>
            <a:xfrm>
              <a:off x="3952657" y="5535183"/>
              <a:ext cx="1459054" cy="2616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100"/>
                <a:t>2,5% (11,0% </a:t>
              </a:r>
              <a:r>
                <a:rPr lang="en-US" sz="1100" err="1"/>
                <a:t>i</a:t>
              </a:r>
              <a:r>
                <a:rPr lang="en-US" sz="1100"/>
                <a:t> 2018)</a:t>
              </a:r>
            </a:p>
          </p:txBody>
        </p:sp>
        <p:sp>
          <p:nvSpPr>
            <p:cNvPr id="16" name="Tekstfelt 15"/>
            <p:cNvSpPr txBox="1"/>
            <p:nvPr/>
          </p:nvSpPr>
          <p:spPr>
            <a:xfrm>
              <a:off x="4523181" y="5851732"/>
              <a:ext cx="1537600" cy="2616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100"/>
                <a:t>14,3% (10,4% </a:t>
              </a:r>
              <a:r>
                <a:rPr lang="en-US" sz="1100" err="1"/>
                <a:t>i</a:t>
              </a:r>
              <a:r>
                <a:rPr lang="en-US" sz="1100"/>
                <a:t> 2018)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9D382704-70C5-41F4-A4E6-B5D25D869BE4}"/>
                </a:ext>
              </a:extLst>
            </p:cNvPr>
            <p:cNvSpPr txBox="1"/>
            <p:nvPr/>
          </p:nvSpPr>
          <p:spPr>
            <a:xfrm>
              <a:off x="5471284" y="3644932"/>
              <a:ext cx="2060179" cy="2616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100"/>
                <a:t>33,6% (</a:t>
              </a:r>
              <a:r>
                <a:rPr lang="en-US" sz="1100" err="1"/>
                <a:t>Ikke</a:t>
              </a:r>
              <a:r>
                <a:rPr lang="en-US" sz="1100"/>
                <a:t> </a:t>
              </a:r>
              <a:r>
                <a:rPr lang="en-US" sz="1100" err="1"/>
                <a:t>spurgt</a:t>
              </a:r>
              <a:r>
                <a:rPr lang="en-US" sz="1100"/>
                <a:t> om </a:t>
              </a:r>
              <a:r>
                <a:rPr lang="en-US" sz="1100" err="1"/>
                <a:t>i</a:t>
              </a:r>
              <a:r>
                <a:rPr lang="en-US" sz="1100"/>
                <a:t> 2018)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8919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11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60"/>
            <a:ext cx="8229600" cy="671822"/>
          </a:xfrm>
        </p:spPr>
        <p:txBody>
          <a:bodyPr/>
          <a:lstStyle/>
          <a:p>
            <a:r>
              <a:rPr lang="da-DK" sz="1800"/>
              <a:t>Indenfor hvilke områder, tror du, den danske it-branche kan gøre en særlig forskel? (Sæt gerne flere kryds)</a:t>
            </a:r>
          </a:p>
        </p:txBody>
      </p:sp>
      <p:sp>
        <p:nvSpPr>
          <p:cNvPr id="21" name="Pladsholder til tekst 5"/>
          <p:cNvSpPr txBox="1">
            <a:spLocks/>
          </p:cNvSpPr>
          <p:nvPr/>
        </p:nvSpPr>
        <p:spPr>
          <a:xfrm>
            <a:off x="395536" y="1588833"/>
            <a:ext cx="8229600" cy="153169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Halvdelen af alle it-virksomheder (52,1%) mener, at branchen kan gøre en særlig forskel inden for Industri, innovation &amp; infrastruktur (verdensmål nr. 9)</a:t>
            </a:r>
            <a:br>
              <a:rPr lang="da-DK" sz="1600"/>
            </a:br>
            <a:endParaRPr lang="da-DK" sz="1600"/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2 ud 5 (43,7%) mener, at den danske it-branche kan gøre en særlig forskel indenfor Bæredygtig energi (verdensmål nr. 7)</a:t>
            </a:r>
          </a:p>
          <a:p>
            <a:pPr marL="285750" indent="-285750">
              <a:buClr>
                <a:srgbClr val="C00000"/>
              </a:buClr>
            </a:pPr>
            <a:endParaRPr lang="da-DK" sz="1600"/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5F37CAD0-BCF5-43BD-83DA-AB599322BE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504873"/>
              </p:ext>
            </p:extLst>
          </p:nvPr>
        </p:nvGraphicFramePr>
        <p:xfrm>
          <a:off x="457807" y="3165036"/>
          <a:ext cx="7392202" cy="311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5962040" y="3381362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34,5% (</a:t>
            </a:r>
            <a:r>
              <a:rPr lang="en-US" sz="1100" err="1"/>
              <a:t>Ikke</a:t>
            </a:r>
            <a:r>
              <a:rPr lang="en-US" sz="1100"/>
              <a:t> </a:t>
            </a:r>
            <a:r>
              <a:rPr lang="en-US" sz="1100" err="1"/>
              <a:t>spurgt</a:t>
            </a:r>
            <a:r>
              <a:rPr lang="en-US" sz="1100"/>
              <a:t> om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5962040" y="4999272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34,5% (</a:t>
            </a:r>
            <a:r>
              <a:rPr lang="en-US" sz="1100" err="1"/>
              <a:t>Ikke</a:t>
            </a:r>
            <a:r>
              <a:rPr lang="en-US" sz="1100"/>
              <a:t> </a:t>
            </a:r>
            <a:r>
              <a:rPr lang="en-US" sz="1100" err="1"/>
              <a:t>spurgt</a:t>
            </a:r>
            <a:r>
              <a:rPr lang="en-US" sz="1100"/>
              <a:t> om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596964" y="4184162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43,7% (</a:t>
            </a:r>
            <a:r>
              <a:rPr lang="en-US" sz="1100" err="1"/>
              <a:t>Ikke</a:t>
            </a:r>
            <a:r>
              <a:rPr lang="en-US" sz="1100"/>
              <a:t> </a:t>
            </a:r>
            <a:r>
              <a:rPr lang="en-US" sz="1100" err="1"/>
              <a:t>spurgt</a:t>
            </a:r>
            <a:r>
              <a:rPr lang="en-US" sz="1100"/>
              <a:t> om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7170761" y="4596551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52,1% (</a:t>
            </a:r>
            <a:r>
              <a:rPr lang="en-US" sz="1100" err="1"/>
              <a:t>Ikke</a:t>
            </a:r>
            <a:r>
              <a:rPr lang="en-US" sz="1100"/>
              <a:t> </a:t>
            </a:r>
            <a:r>
              <a:rPr lang="en-US" sz="1100" err="1"/>
              <a:t>spurgt</a:t>
            </a:r>
            <a:r>
              <a:rPr lang="en-US" sz="1100"/>
              <a:t> om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5" name="Tekstfelt 14"/>
          <p:cNvSpPr txBox="1"/>
          <p:nvPr/>
        </p:nvSpPr>
        <p:spPr>
          <a:xfrm>
            <a:off x="4213120" y="5402177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9,24% (</a:t>
            </a:r>
            <a:r>
              <a:rPr lang="en-US" sz="1100" err="1"/>
              <a:t>Ikke</a:t>
            </a:r>
            <a:r>
              <a:rPr lang="en-US" sz="1100"/>
              <a:t> </a:t>
            </a:r>
            <a:r>
              <a:rPr lang="en-US" sz="1100" err="1"/>
              <a:t>spurgt</a:t>
            </a:r>
            <a:r>
              <a:rPr lang="en-US" sz="1100"/>
              <a:t> om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9D382704-70C5-41F4-A4E6-B5D25D869BE4}"/>
              </a:ext>
            </a:extLst>
          </p:cNvPr>
          <p:cNvSpPr txBox="1"/>
          <p:nvPr/>
        </p:nvSpPr>
        <p:spPr>
          <a:xfrm>
            <a:off x="6247140" y="3783482"/>
            <a:ext cx="2138727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38,66% (</a:t>
            </a:r>
            <a:r>
              <a:rPr lang="en-US" sz="1100" err="1"/>
              <a:t>Ikke</a:t>
            </a:r>
            <a:r>
              <a:rPr lang="en-US" sz="1100"/>
              <a:t> </a:t>
            </a:r>
            <a:r>
              <a:rPr lang="en-US" sz="1100" err="1"/>
              <a:t>spurgt</a:t>
            </a:r>
            <a:r>
              <a:rPr lang="en-US" sz="1100"/>
              <a:t> om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19E13C11-DCA0-44BD-AFEA-A705998BCFF0}"/>
              </a:ext>
            </a:extLst>
          </p:cNvPr>
          <p:cNvSpPr txBox="1"/>
          <p:nvPr/>
        </p:nvSpPr>
        <p:spPr>
          <a:xfrm>
            <a:off x="4215889" y="5809503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9,24% (</a:t>
            </a:r>
            <a:r>
              <a:rPr lang="en-US" sz="1100" err="1"/>
              <a:t>Ikke</a:t>
            </a:r>
            <a:r>
              <a:rPr lang="en-US" sz="1100"/>
              <a:t> </a:t>
            </a:r>
            <a:r>
              <a:rPr lang="en-US" sz="1100" err="1"/>
              <a:t>spurgt</a:t>
            </a:r>
            <a:r>
              <a:rPr lang="en-US" sz="1100"/>
              <a:t> om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4005572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12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6"/>
            <a:ext cx="8229600" cy="504056"/>
          </a:xfrm>
        </p:spPr>
        <p:txBody>
          <a:bodyPr/>
          <a:lstStyle/>
          <a:p>
            <a:r>
              <a:rPr lang="da-DK" sz="1800"/>
              <a:t>Har din virksomhed rejst eller forsøgt at rejse kapital indenfor de seneste tre år?</a:t>
            </a:r>
          </a:p>
        </p:txBody>
      </p:sp>
      <p:sp>
        <p:nvSpPr>
          <p:cNvPr id="13" name="Pladsholder til tekst 5"/>
          <p:cNvSpPr txBox="1">
            <a:spLocks/>
          </p:cNvSpPr>
          <p:nvPr/>
        </p:nvSpPr>
        <p:spPr>
          <a:xfrm>
            <a:off x="395536" y="1588833"/>
            <a:ext cx="7521848" cy="85404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Hvert 5. it-virksomhed (22,7%) har forsøgt at rejse kapital indenfor de seneste tre år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Året før var det hver 4. virksomhed, der havde forsøgt at rejse kapital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DAA71900-0DAD-4C87-8135-F40BE3D4DB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229074"/>
              </p:ext>
            </p:extLst>
          </p:nvPr>
        </p:nvGraphicFramePr>
        <p:xfrm>
          <a:off x="1882639" y="2744939"/>
          <a:ext cx="5255393" cy="3309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3793153" y="3257531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22,7% (24,8%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6719685" y="4270484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74,8% (73,3%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2658770" y="5287049"/>
            <a:ext cx="1380506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2,5% (1,9%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1572214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13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60"/>
            <a:ext cx="8229600" cy="504056"/>
          </a:xfrm>
        </p:spPr>
        <p:txBody>
          <a:bodyPr/>
          <a:lstStyle/>
          <a:p>
            <a:r>
              <a:rPr lang="da-DK" sz="1800"/>
              <a:t>Hvor gjorde I det og lykkedes I? (Sæt gerne flere kryds)</a:t>
            </a:r>
          </a:p>
        </p:txBody>
      </p:sp>
      <p:sp>
        <p:nvSpPr>
          <p:cNvPr id="26" name="Pladsholder til tekst 5"/>
          <p:cNvSpPr txBox="1">
            <a:spLocks/>
          </p:cNvSpPr>
          <p:nvPr/>
        </p:nvSpPr>
        <p:spPr>
          <a:xfrm>
            <a:off x="395536" y="1136446"/>
            <a:ext cx="8352928" cy="178398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IT-virksomheder havde størst succes hos de professionelle virksomheder (66,7%)</a:t>
            </a:r>
            <a:br>
              <a:rPr lang="da-DK" sz="1600"/>
            </a:br>
            <a:endParaRPr lang="da-DK" sz="1600"/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Bankerne (20,8%) og statslige/offentlige ordninger (16,7%) giver oftest nej til lån</a:t>
            </a:r>
            <a:br>
              <a:rPr lang="da-DK" sz="1600"/>
            </a:br>
            <a:endParaRPr lang="da-DK" sz="1600"/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Markedspladser bliver ikke brugt til at søge kapital (82,6%)</a:t>
            </a:r>
          </a:p>
          <a:p>
            <a:pPr marL="285750" indent="-285750">
              <a:buClr>
                <a:srgbClr val="C00000"/>
              </a:buClr>
            </a:pPr>
            <a:endParaRPr lang="da-DK" sz="1600"/>
          </a:p>
        </p:txBody>
      </p:sp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789D23B1-B718-455B-804F-7BBA2333A0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286997"/>
              </p:ext>
            </p:extLst>
          </p:nvPr>
        </p:nvGraphicFramePr>
        <p:xfrm>
          <a:off x="-38500" y="2435192"/>
          <a:ext cx="8681988" cy="3921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felt 9"/>
          <p:cNvSpPr txBox="1"/>
          <p:nvPr/>
        </p:nvSpPr>
        <p:spPr>
          <a:xfrm>
            <a:off x="5773169" y="2570620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37,5% (35,3%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4903935" y="2722303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20,8% (14,7%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5554590" y="2876219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33,3% (41,8%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4249572" y="3193395"/>
            <a:ext cx="116570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8,3% (8,8%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5" name="Tekstfelt 14"/>
          <p:cNvSpPr txBox="1"/>
          <p:nvPr/>
        </p:nvSpPr>
        <p:spPr>
          <a:xfrm>
            <a:off x="5340546" y="3407788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29,2% (36,4%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4687969" y="3563553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16,7% (12,1%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5774367" y="3720199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37,5% (39,4%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9" name="Tekstfelt 18"/>
          <p:cNvSpPr txBox="1"/>
          <p:nvPr/>
        </p:nvSpPr>
        <p:spPr>
          <a:xfrm>
            <a:off x="4471776" y="4028433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12,5% (12,1%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20" name="Tekstfelt 19"/>
          <p:cNvSpPr txBox="1"/>
          <p:nvPr/>
        </p:nvSpPr>
        <p:spPr>
          <a:xfrm>
            <a:off x="7297527" y="4248630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66,7% (57,1%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21" name="Tekstfelt 20"/>
          <p:cNvSpPr txBox="1"/>
          <p:nvPr/>
        </p:nvSpPr>
        <p:spPr>
          <a:xfrm>
            <a:off x="4466927" y="4404233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12,5% (11,4%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22" name="Tekstfelt 21"/>
          <p:cNvSpPr txBox="1"/>
          <p:nvPr/>
        </p:nvSpPr>
        <p:spPr>
          <a:xfrm>
            <a:off x="4471943" y="4559142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12,5% (25,7%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24" name="Tekstfelt 23"/>
          <p:cNvSpPr txBox="1"/>
          <p:nvPr/>
        </p:nvSpPr>
        <p:spPr>
          <a:xfrm>
            <a:off x="4249461" y="4866173"/>
            <a:ext cx="116570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8,3% (5,7%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25" name="Tekstfelt 24"/>
          <p:cNvSpPr txBox="1"/>
          <p:nvPr/>
        </p:nvSpPr>
        <p:spPr>
          <a:xfrm>
            <a:off x="4032916" y="5244726"/>
            <a:ext cx="122982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4,35% (6,5%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7844485" y="5212362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82,6% (83,9%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30" name="Tekstfelt 29"/>
          <p:cNvSpPr txBox="1"/>
          <p:nvPr/>
        </p:nvSpPr>
        <p:spPr>
          <a:xfrm>
            <a:off x="4270701" y="5718073"/>
            <a:ext cx="116570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8,7% (9,7%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32" name="Tekstfelt 31"/>
          <p:cNvSpPr txBox="1"/>
          <p:nvPr/>
        </p:nvSpPr>
        <p:spPr>
          <a:xfrm>
            <a:off x="4041537" y="5091153"/>
            <a:ext cx="116570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4,4% (0,0%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679AFEF-CBFA-41E3-B306-0F62952A3B7B}"/>
              </a:ext>
            </a:extLst>
          </p:cNvPr>
          <p:cNvSpPr txBox="1"/>
          <p:nvPr/>
        </p:nvSpPr>
        <p:spPr>
          <a:xfrm>
            <a:off x="4031561" y="3870665"/>
            <a:ext cx="116570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4,2% (0,0%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1119906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14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7"/>
            <a:ext cx="8229600" cy="716023"/>
          </a:xfrm>
        </p:spPr>
        <p:txBody>
          <a:bodyPr/>
          <a:lstStyle/>
          <a:p>
            <a:r>
              <a:rPr lang="da-DK" sz="1800"/>
              <a:t>EU´s persondataforordning trådte i kraft i 2018. Hvordan gik det for din virksomhed?</a:t>
            </a:r>
          </a:p>
        </p:txBody>
      </p:sp>
      <p:graphicFrame>
        <p:nvGraphicFramePr>
          <p:cNvPr id="33" name="Diagram 32">
            <a:extLst>
              <a:ext uri="{FF2B5EF4-FFF2-40B4-BE49-F238E27FC236}">
                <a16:creationId xmlns:a16="http://schemas.microsoft.com/office/drawing/2014/main" id="{7173D50F-A8AF-4D20-878B-705A12A7DD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701566"/>
              </p:ext>
            </p:extLst>
          </p:nvPr>
        </p:nvGraphicFramePr>
        <p:xfrm>
          <a:off x="251446" y="2578726"/>
          <a:ext cx="7760835" cy="3814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" name="Pladsholder til tekst 5"/>
          <p:cNvSpPr txBox="1">
            <a:spLocks/>
          </p:cNvSpPr>
          <p:nvPr/>
        </p:nvSpPr>
        <p:spPr>
          <a:xfrm>
            <a:off x="395535" y="1588833"/>
            <a:ext cx="8007319" cy="85404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2 ud af 5 virksomheder (43,5%) har ikke fået den vejledning fra det offentlige (herunder Datatilsynet), som de havde brug for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2 ud af 3 (68,1%) har måtte få ekstern rådgivning for at blive klar til de nye krav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7437858" y="2827042"/>
            <a:ext cx="1723549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88,0% (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spurgt</a:t>
            </a:r>
            <a:r>
              <a:rPr lang="en-US" sz="900"/>
              <a:t> om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4631192" y="3141172"/>
            <a:ext cx="1723549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12,8% (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spurgt</a:t>
            </a:r>
            <a:r>
              <a:rPr lang="en-US" sz="900"/>
              <a:t> om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5481155" y="3916195"/>
            <a:ext cx="1723549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35,7% (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spurgt</a:t>
            </a:r>
            <a:r>
              <a:rPr lang="en-US" sz="900"/>
              <a:t> om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8" name="Tekstfelt 17"/>
          <p:cNvSpPr txBox="1"/>
          <p:nvPr/>
        </p:nvSpPr>
        <p:spPr>
          <a:xfrm>
            <a:off x="5772352" y="4231339"/>
            <a:ext cx="1723549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43,5% (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spurgt</a:t>
            </a:r>
            <a:r>
              <a:rPr lang="en-US" sz="900"/>
              <a:t> om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20" name="Tekstfelt 19"/>
          <p:cNvSpPr txBox="1"/>
          <p:nvPr/>
        </p:nvSpPr>
        <p:spPr>
          <a:xfrm>
            <a:off x="4927205" y="4557200"/>
            <a:ext cx="1723549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20,9% (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spurgt</a:t>
            </a:r>
            <a:r>
              <a:rPr lang="en-US" sz="900"/>
              <a:t> om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23" name="Tekstfelt 22"/>
          <p:cNvSpPr txBox="1"/>
          <p:nvPr/>
        </p:nvSpPr>
        <p:spPr>
          <a:xfrm>
            <a:off x="6691225" y="4995298"/>
            <a:ext cx="1723549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68,1% (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spurgt</a:t>
            </a:r>
            <a:r>
              <a:rPr lang="en-US" sz="900"/>
              <a:t> om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27" name="Tekstfelt 26"/>
          <p:cNvSpPr txBox="1"/>
          <p:nvPr/>
        </p:nvSpPr>
        <p:spPr>
          <a:xfrm>
            <a:off x="4249132" y="5636297"/>
            <a:ext cx="1659429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2,6% (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spurgt</a:t>
            </a:r>
            <a:r>
              <a:rPr lang="en-US" sz="900"/>
              <a:t> om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5306570" y="5308269"/>
            <a:ext cx="1723549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31,0% (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spurgt</a:t>
            </a:r>
            <a:r>
              <a:rPr lang="en-US" sz="900"/>
              <a:t> om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2865775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15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60"/>
            <a:ext cx="8229600" cy="731112"/>
          </a:xfrm>
        </p:spPr>
        <p:txBody>
          <a:bodyPr/>
          <a:lstStyle/>
          <a:p>
            <a:r>
              <a:rPr lang="da-DK" sz="1800"/>
              <a:t>Hvad har det kostet jer at blive klar (inkl. personale, udvikling, it, rådgivning, mv.)?</a:t>
            </a:r>
          </a:p>
        </p:txBody>
      </p:sp>
      <p:sp>
        <p:nvSpPr>
          <p:cNvPr id="12" name="Pladsholder til tekst 5"/>
          <p:cNvSpPr txBox="1">
            <a:spLocks/>
          </p:cNvSpPr>
          <p:nvPr/>
        </p:nvSpPr>
        <p:spPr>
          <a:xfrm>
            <a:off x="395536" y="1588833"/>
            <a:ext cx="7521848" cy="10531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GDPR har kostet hver 8. it-virksomhed (12,9%) over 1 million kr.</a:t>
            </a:r>
          </a:p>
          <a:p>
            <a:pPr marL="285750" indent="-285750">
              <a:buClr>
                <a:srgbClr val="C00000"/>
              </a:buClr>
            </a:pPr>
            <a:endParaRPr lang="da-DK" sz="1600"/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8929BB7D-F683-4B90-A667-79CFDC45DB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851974"/>
              </p:ext>
            </p:extLst>
          </p:nvPr>
        </p:nvGraphicFramePr>
        <p:xfrm>
          <a:off x="1923546" y="2601605"/>
          <a:ext cx="5173579" cy="3226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4699465" y="2821592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12,9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A5ABB2A-52DE-464D-B74E-06020777B9FE}"/>
              </a:ext>
            </a:extLst>
          </p:cNvPr>
          <p:cNvSpPr txBox="1"/>
          <p:nvPr/>
        </p:nvSpPr>
        <p:spPr>
          <a:xfrm>
            <a:off x="3900070" y="3243954"/>
            <a:ext cx="1981633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6,9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01322BAB-FE88-41D5-A3F3-84823FE43FA6}"/>
              </a:ext>
            </a:extLst>
          </p:cNvPr>
          <p:cNvSpPr txBox="1"/>
          <p:nvPr/>
        </p:nvSpPr>
        <p:spPr>
          <a:xfrm>
            <a:off x="4012970" y="3668607"/>
            <a:ext cx="1981633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7,8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096121F6-1D03-4447-8329-8EC8DDCB0249}"/>
              </a:ext>
            </a:extLst>
          </p:cNvPr>
          <p:cNvSpPr txBox="1"/>
          <p:nvPr/>
        </p:nvSpPr>
        <p:spPr>
          <a:xfrm>
            <a:off x="4584477" y="4083574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12,1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89D1C248-4553-4F2B-BB1C-EBCC8A86B240}"/>
              </a:ext>
            </a:extLst>
          </p:cNvPr>
          <p:cNvSpPr txBox="1"/>
          <p:nvPr/>
        </p:nvSpPr>
        <p:spPr>
          <a:xfrm>
            <a:off x="5043059" y="4514798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15,5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1546247D-8509-4D1D-81DC-D74B03789575}"/>
              </a:ext>
            </a:extLst>
          </p:cNvPr>
          <p:cNvSpPr txBox="1"/>
          <p:nvPr/>
        </p:nvSpPr>
        <p:spPr>
          <a:xfrm>
            <a:off x="6537284" y="4923615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26,7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CBBD6C18-DF30-4765-BEA9-F722038A501F}"/>
              </a:ext>
            </a:extLst>
          </p:cNvPr>
          <p:cNvSpPr txBox="1"/>
          <p:nvPr/>
        </p:nvSpPr>
        <p:spPr>
          <a:xfrm>
            <a:off x="5390816" y="5347562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18,1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82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16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60"/>
            <a:ext cx="8229600" cy="731112"/>
          </a:xfrm>
        </p:spPr>
        <p:txBody>
          <a:bodyPr/>
          <a:lstStyle/>
          <a:p>
            <a:r>
              <a:rPr lang="da-DK" sz="1800"/>
              <a:t>Hvor mange ressourcer forventer I at bruge i 2019 på fortsat at leve op til kravene (inkl. personale, udvikling, it, rådgivning, mv.)?</a:t>
            </a:r>
          </a:p>
        </p:txBody>
      </p:sp>
      <p:sp>
        <p:nvSpPr>
          <p:cNvPr id="12" name="Pladsholder til tekst 5"/>
          <p:cNvSpPr txBox="1">
            <a:spLocks/>
          </p:cNvSpPr>
          <p:nvPr/>
        </p:nvSpPr>
        <p:spPr>
          <a:xfrm>
            <a:off x="395536" y="1588833"/>
            <a:ext cx="8229600" cy="10531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Hver 10. it-virksomhed (11,1%) forventer at bruge over 1 million kr. alene i 2019 på fortsat at kunne leve op til kravene.</a:t>
            </a:r>
          </a:p>
          <a:p>
            <a:pPr marL="285750" indent="-285750">
              <a:buClr>
                <a:srgbClr val="C00000"/>
              </a:buClr>
            </a:pPr>
            <a:endParaRPr lang="da-DK" sz="1600"/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8929BB7D-F683-4B90-A667-79CFDC45DB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368201"/>
              </p:ext>
            </p:extLst>
          </p:nvPr>
        </p:nvGraphicFramePr>
        <p:xfrm>
          <a:off x="1923546" y="2601605"/>
          <a:ext cx="5173579" cy="3226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3962400" y="2816050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11,1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A5ABB2A-52DE-464D-B74E-06020777B9FE}"/>
              </a:ext>
            </a:extLst>
          </p:cNvPr>
          <p:cNvSpPr txBox="1"/>
          <p:nvPr/>
        </p:nvSpPr>
        <p:spPr>
          <a:xfrm>
            <a:off x="3284923" y="3249496"/>
            <a:ext cx="1981633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3,4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01322BAB-FE88-41D5-A3F3-84823FE43FA6}"/>
              </a:ext>
            </a:extLst>
          </p:cNvPr>
          <p:cNvSpPr txBox="1"/>
          <p:nvPr/>
        </p:nvSpPr>
        <p:spPr>
          <a:xfrm>
            <a:off x="3508662" y="3663065"/>
            <a:ext cx="1981633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6,0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096121F6-1D03-4447-8329-8EC8DDCB0249}"/>
              </a:ext>
            </a:extLst>
          </p:cNvPr>
          <p:cNvSpPr txBox="1"/>
          <p:nvPr/>
        </p:nvSpPr>
        <p:spPr>
          <a:xfrm>
            <a:off x="4191001" y="4083574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13,7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89D1C248-4553-4F2B-BB1C-EBCC8A86B240}"/>
              </a:ext>
            </a:extLst>
          </p:cNvPr>
          <p:cNvSpPr txBox="1"/>
          <p:nvPr/>
        </p:nvSpPr>
        <p:spPr>
          <a:xfrm>
            <a:off x="3812775" y="4509258"/>
            <a:ext cx="1981633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9,4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1546247D-8509-4D1D-81DC-D74B03789575}"/>
              </a:ext>
            </a:extLst>
          </p:cNvPr>
          <p:cNvSpPr txBox="1"/>
          <p:nvPr/>
        </p:nvSpPr>
        <p:spPr>
          <a:xfrm>
            <a:off x="6542826" y="4923614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40,2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CBBD6C18-DF30-4765-BEA9-F722038A501F}"/>
              </a:ext>
            </a:extLst>
          </p:cNvPr>
          <p:cNvSpPr txBox="1"/>
          <p:nvPr/>
        </p:nvSpPr>
        <p:spPr>
          <a:xfrm>
            <a:off x="4420993" y="5347564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16,2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284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17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60"/>
            <a:ext cx="8229600" cy="731112"/>
          </a:xfrm>
        </p:spPr>
        <p:txBody>
          <a:bodyPr/>
          <a:lstStyle/>
          <a:p>
            <a:r>
              <a:rPr lang="da-DK" sz="1800"/>
              <a:t>Har du indenfor det seneste år oplevet kontraktvilkår, der har fået dig til ikke at byde på en opgave?</a:t>
            </a:r>
          </a:p>
        </p:txBody>
      </p:sp>
      <p:sp>
        <p:nvSpPr>
          <p:cNvPr id="12" name="Pladsholder til tekst 5"/>
          <p:cNvSpPr txBox="1">
            <a:spLocks/>
          </p:cNvSpPr>
          <p:nvPr/>
        </p:nvSpPr>
        <p:spPr>
          <a:xfrm>
            <a:off x="395536" y="1588833"/>
            <a:ext cx="8229600" cy="10531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Over halvdelen (56,4%) af alle it-virksomheder har opgivet at byde på en opgave pga. kontraktvilkårene.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Næsten hver 3. (29,9%) oplever problemet som stigende</a:t>
            </a:r>
          </a:p>
          <a:p>
            <a:pPr marL="285750" indent="-285750">
              <a:buClr>
                <a:srgbClr val="C00000"/>
              </a:buClr>
            </a:pPr>
            <a:endParaRPr lang="da-DK" sz="1600"/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8929BB7D-F683-4B90-A667-79CFDC45DB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935455"/>
              </p:ext>
            </p:extLst>
          </p:nvPr>
        </p:nvGraphicFramePr>
        <p:xfrm>
          <a:off x="1923546" y="2601605"/>
          <a:ext cx="5173579" cy="3226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6345382" y="2903857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29,9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A5ABB2A-52DE-464D-B74E-06020777B9FE}"/>
              </a:ext>
            </a:extLst>
          </p:cNvPr>
          <p:cNvSpPr txBox="1"/>
          <p:nvPr/>
        </p:nvSpPr>
        <p:spPr>
          <a:xfrm>
            <a:off x="6139560" y="3494425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26,5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096121F6-1D03-4447-8329-8EC8DDCB0249}"/>
              </a:ext>
            </a:extLst>
          </p:cNvPr>
          <p:cNvSpPr txBox="1"/>
          <p:nvPr/>
        </p:nvSpPr>
        <p:spPr>
          <a:xfrm>
            <a:off x="4495799" y="4083574"/>
            <a:ext cx="2106667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0,0%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1546247D-8509-4D1D-81DC-D74B03789575}"/>
              </a:ext>
            </a:extLst>
          </p:cNvPr>
          <p:cNvSpPr txBox="1"/>
          <p:nvPr/>
        </p:nvSpPr>
        <p:spPr>
          <a:xfrm>
            <a:off x="6825499" y="4671254"/>
            <a:ext cx="2060179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37,6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CBBD6C18-DF30-4765-BEA9-F722038A501F}"/>
              </a:ext>
            </a:extLst>
          </p:cNvPr>
          <p:cNvSpPr txBox="1"/>
          <p:nvPr/>
        </p:nvSpPr>
        <p:spPr>
          <a:xfrm>
            <a:off x="4864341" y="5258893"/>
            <a:ext cx="1981633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6,0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(Ikke spurgt om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8929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18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60"/>
            <a:ext cx="8229600" cy="504056"/>
          </a:xfrm>
        </p:spPr>
        <p:txBody>
          <a:bodyPr/>
          <a:lstStyle/>
          <a:p>
            <a:r>
              <a:rPr lang="da-DK" sz="1800"/>
              <a:t>Har din virksomheden indenfor de seneste 12 måneder haft ledige it-stillinger i Danmark, som I har måttet opgive at besætte?</a:t>
            </a:r>
          </a:p>
        </p:txBody>
      </p:sp>
      <p:sp>
        <p:nvSpPr>
          <p:cNvPr id="12" name="Pladsholder til tekst 5"/>
          <p:cNvSpPr txBox="1">
            <a:spLocks/>
          </p:cNvSpPr>
          <p:nvPr/>
        </p:nvSpPr>
        <p:spPr>
          <a:xfrm>
            <a:off x="395536" y="1588833"/>
            <a:ext cx="7521848" cy="10531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Næsten halvdelen af alle it-virksomhed (45,2%) har helt måtte opgive at besætte ledige it-stillinger</a:t>
            </a:r>
          </a:p>
          <a:p>
            <a:pPr marL="285750" indent="-285750">
              <a:buClr>
                <a:srgbClr val="C00000"/>
              </a:buClr>
            </a:pPr>
            <a:endParaRPr lang="da-DK" sz="1600"/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8929BB7D-F683-4B90-A667-79CFDC45DB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0059230"/>
              </p:ext>
            </p:extLst>
          </p:nvPr>
        </p:nvGraphicFramePr>
        <p:xfrm>
          <a:off x="1923546" y="2601605"/>
          <a:ext cx="5173579" cy="3226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5865094" y="3105587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45,2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(29,6%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6394906" y="4072279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52,2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(67,9%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2739207" y="5067097"/>
            <a:ext cx="1380506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2,6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(2,5%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452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19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6"/>
            <a:ext cx="8229600" cy="504056"/>
          </a:xfrm>
        </p:spPr>
        <p:txBody>
          <a:bodyPr/>
          <a:lstStyle/>
          <a:p>
            <a:r>
              <a:rPr lang="da-DK" sz="1800"/>
              <a:t>Hvad gjorde I, da I ikke kunne besætte stillingen? (Sæt gerne flere kryds)</a:t>
            </a:r>
          </a:p>
        </p:txBody>
      </p:sp>
      <p:sp>
        <p:nvSpPr>
          <p:cNvPr id="15" name="Pladsholder til tekst 5"/>
          <p:cNvSpPr txBox="1">
            <a:spLocks/>
          </p:cNvSpPr>
          <p:nvPr/>
        </p:nvSpPr>
        <p:spPr>
          <a:xfrm>
            <a:off x="395536" y="1588834"/>
            <a:ext cx="7521848" cy="13179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Halvdelen (50,9%) måtte udskyde videreudvikling/innovation pga. manglen på kompetencer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Næsten hver 3. (30,2%) måtte sige nej til ordrer/opgaver</a:t>
            </a: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8FC3E0DB-9F5D-4BEB-896F-4B2D48C4B4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181730"/>
              </p:ext>
            </p:extLst>
          </p:nvPr>
        </p:nvGraphicFramePr>
        <p:xfrm>
          <a:off x="61571" y="2775254"/>
          <a:ext cx="8229600" cy="3385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5912082" y="3553148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34,0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(22,5%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7378574" y="3040143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50,9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(21,7%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5587125" y="4076503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30,2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(13,2%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095657" y="4594085"/>
            <a:ext cx="1459054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24,5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(7,8%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kstfelt 12"/>
          <p:cNvSpPr txBox="1"/>
          <p:nvPr/>
        </p:nvSpPr>
        <p:spPr>
          <a:xfrm>
            <a:off x="3951409" y="5120093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11,3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(18,6%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kstfelt 13"/>
          <p:cNvSpPr txBox="1"/>
          <p:nvPr/>
        </p:nvSpPr>
        <p:spPr>
          <a:xfrm>
            <a:off x="3141505" y="5634641"/>
            <a:ext cx="1459054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1,9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(42,0%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14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395536" y="1324325"/>
            <a:ext cx="8229600" cy="3528392"/>
          </a:xfrm>
        </p:spPr>
        <p:txBody>
          <a:bodyPr/>
          <a:lstStyle/>
          <a:p>
            <a:r>
              <a:rPr lang="da-DK" sz="1800"/>
              <a:t>157 besvarelser i alt</a:t>
            </a:r>
          </a:p>
          <a:p>
            <a:endParaRPr lang="da-DK" sz="1800"/>
          </a:p>
          <a:p>
            <a:r>
              <a:rPr lang="da-DK" sz="1800"/>
              <a:t>Foretaget via online spørgeskema i uge 5-9 2019</a:t>
            </a:r>
          </a:p>
          <a:p>
            <a:endParaRPr lang="da-DK" sz="1800"/>
          </a:p>
          <a:p>
            <a:r>
              <a:rPr lang="da-DK" sz="1800"/>
              <a:t>Medlemmer fra IT-Branchen, IT-Forum og </a:t>
            </a:r>
            <a:r>
              <a:rPr lang="da-DK" sz="1800" err="1"/>
              <a:t>BrainsBusiness</a:t>
            </a:r>
            <a:r>
              <a:rPr lang="da-DK" sz="1800"/>
              <a:t> har deltaget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8212"/>
            <a:ext cx="8229600" cy="504056"/>
          </a:xfrm>
        </p:spPr>
        <p:txBody>
          <a:bodyPr/>
          <a:lstStyle/>
          <a:p>
            <a:r>
              <a:rPr lang="da-DK" sz="1800"/>
              <a:t>Om analysen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20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8"/>
            <a:ext cx="8229600" cy="504056"/>
          </a:xfrm>
        </p:spPr>
        <p:txBody>
          <a:bodyPr/>
          <a:lstStyle/>
          <a:p>
            <a:r>
              <a:rPr lang="da-DK" sz="1800"/>
              <a:t>Hvad er den største udfordring i forhold til at få fat i de rette it-kompetencer i Danmark?</a:t>
            </a:r>
          </a:p>
        </p:txBody>
      </p:sp>
      <p:sp>
        <p:nvSpPr>
          <p:cNvPr id="16" name="Pladsholder til tekst 5"/>
          <p:cNvSpPr txBox="1">
            <a:spLocks/>
          </p:cNvSpPr>
          <p:nvPr/>
        </p:nvSpPr>
        <p:spPr>
          <a:xfrm>
            <a:off x="395536" y="1588833"/>
            <a:ext cx="7521848" cy="91218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Den største udfordring er, at ansøgerne mangler specifikke spidskompetencer (29,3%)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Hvert 5. it-virksomheder får slet ikke ansøgere til stillingerne</a:t>
            </a:r>
          </a:p>
        </p:txBody>
      </p:sp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7F8552DC-3B07-4912-BEC6-7AFFF1CF77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645059"/>
              </p:ext>
            </p:extLst>
          </p:nvPr>
        </p:nvGraphicFramePr>
        <p:xfrm>
          <a:off x="660518" y="2812972"/>
          <a:ext cx="7564298" cy="3261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6249115" y="3906042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19,0% (21,3%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5649871" y="4321867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13,8% (20,0%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7436666" y="3048796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29,3% (16,0%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6445169" y="3491706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20,7% (12,7%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5153307" y="4754766"/>
            <a:ext cx="116570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9,5% (7,3%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4550780" y="5179296"/>
            <a:ext cx="116570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4,3% (6,7%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8" name="Tekstfelt 17"/>
          <p:cNvSpPr txBox="1"/>
          <p:nvPr/>
        </p:nvSpPr>
        <p:spPr>
          <a:xfrm>
            <a:off x="4453408" y="5614311"/>
            <a:ext cx="122982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3,5% (15,3%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2197332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21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6"/>
            <a:ext cx="8229600" cy="504056"/>
          </a:xfrm>
        </p:spPr>
        <p:txBody>
          <a:bodyPr/>
          <a:lstStyle/>
          <a:p>
            <a:r>
              <a:rPr lang="da-DK" sz="1800"/>
              <a:t>Personer med hvilken uddannelsesbaggrund efterspørger din virksomhed i Danmark? (sæt gerne flere kryds)</a:t>
            </a:r>
          </a:p>
        </p:txBody>
      </p:sp>
      <p:sp>
        <p:nvSpPr>
          <p:cNvPr id="16" name="Pladsholder til tekst 5"/>
          <p:cNvSpPr txBox="1">
            <a:spLocks/>
          </p:cNvSpPr>
          <p:nvPr/>
        </p:nvSpPr>
        <p:spPr>
          <a:xfrm>
            <a:off x="395536" y="1588833"/>
            <a:ext cx="7521848" cy="144028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Virksomhederne efterspørger i højere grad rene it-uddannelser uanset om de er lange (73,9%), mellemlange (67,8%) eller korte (28,7%)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Men jo længere en uddannelse, jo bedre</a:t>
            </a:r>
          </a:p>
          <a:p>
            <a:pPr marL="285750" indent="-285750">
              <a:buClr>
                <a:srgbClr val="C00000"/>
              </a:buClr>
            </a:pPr>
            <a:endParaRPr lang="da-DK" sz="1600"/>
          </a:p>
        </p:txBody>
      </p:sp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8772637D-A0A2-48E4-8AD4-4612D3C736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1070437"/>
              </p:ext>
            </p:extLst>
          </p:nvPr>
        </p:nvGraphicFramePr>
        <p:xfrm>
          <a:off x="1003736" y="2762567"/>
          <a:ext cx="6247696" cy="3333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6851861" y="2981623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73,9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(62,3%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5111827" y="3431124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34,8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(29,6%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6585706" y="3868734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67,8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(56,3%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4613200" y="4303769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23,5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(21,2%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kstfelt 12"/>
          <p:cNvSpPr txBox="1"/>
          <p:nvPr/>
        </p:nvSpPr>
        <p:spPr>
          <a:xfrm>
            <a:off x="4845978" y="4740219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28,7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(23,8%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kstfelt 13"/>
          <p:cNvSpPr txBox="1"/>
          <p:nvPr/>
        </p:nvSpPr>
        <p:spPr>
          <a:xfrm>
            <a:off x="4106582" y="5172931"/>
            <a:ext cx="1459054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12,2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(6,6%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kstfelt 14"/>
          <p:cNvSpPr txBox="1"/>
          <p:nvPr/>
        </p:nvSpPr>
        <p:spPr>
          <a:xfrm>
            <a:off x="3713734" y="5611185"/>
            <a:ext cx="1459054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100"/>
              <a:t>3,5</a:t>
            </a:r>
            <a:r>
              <a:rPr kumimoji="0" lang="da-DK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% (10,6% i 2018)</a:t>
            </a:r>
            <a:endParaRPr kumimoji="0" lang="da-DK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6082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22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62"/>
            <a:ext cx="8229600" cy="504056"/>
          </a:xfrm>
        </p:spPr>
        <p:txBody>
          <a:bodyPr/>
          <a:lstStyle/>
          <a:p>
            <a:r>
              <a:rPr lang="da-DK" sz="1800"/>
              <a:t>Personer med hvilke kompetencer efterspørger din virksomhed i Danmark? (Sæt gerne flere kryds)</a:t>
            </a:r>
          </a:p>
        </p:txBody>
      </p:sp>
      <p:sp>
        <p:nvSpPr>
          <p:cNvPr id="19" name="Pladsholder til tekst 5"/>
          <p:cNvSpPr txBox="1">
            <a:spLocks/>
          </p:cNvSpPr>
          <p:nvPr/>
        </p:nvSpPr>
        <p:spPr>
          <a:xfrm>
            <a:off x="395536" y="1588834"/>
            <a:ext cx="7521848" cy="128420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Det er stadig de deciderede softwareudviklere, der efterspørges i branchen (63,8%)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Største stigning i efterspørgslen er efter it-projektledere, som over halvdelen (52,6%) efterspørger</a:t>
            </a:r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A262AA47-98BD-4315-B539-5AB3E43E5F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484465"/>
              </p:ext>
            </p:extLst>
          </p:nvPr>
        </p:nvGraphicFramePr>
        <p:xfrm>
          <a:off x="343049" y="2786413"/>
          <a:ext cx="8103571" cy="338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7760132" y="2965992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63,8% (63,6%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6293898" y="3900637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47,4% (47,7%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7450862" y="3273339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60,3% (45,7%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6756734" y="3581987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52,6% (31,1%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5128864" y="4835046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34,5% (30,5%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5902754" y="4209419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43,1% (29,1%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5" name="Tekstfelt 14"/>
          <p:cNvSpPr txBox="1"/>
          <p:nvPr/>
        </p:nvSpPr>
        <p:spPr>
          <a:xfrm>
            <a:off x="5902754" y="4528657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43,1% (25,8%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3966501" y="5148208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21,6% (24,5%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8" name="Tekstfelt 17"/>
          <p:cNvSpPr txBox="1"/>
          <p:nvPr/>
        </p:nvSpPr>
        <p:spPr>
          <a:xfrm>
            <a:off x="2882300" y="5455472"/>
            <a:ext cx="122982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9,5% (11,9%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21" name="Tekstfelt 20"/>
          <p:cNvSpPr txBox="1"/>
          <p:nvPr/>
        </p:nvSpPr>
        <p:spPr>
          <a:xfrm>
            <a:off x="2187612" y="5769876"/>
            <a:ext cx="116570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1,7% (4,6%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366711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23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6"/>
            <a:ext cx="8229600" cy="504056"/>
          </a:xfrm>
        </p:spPr>
        <p:txBody>
          <a:bodyPr/>
          <a:lstStyle/>
          <a:p>
            <a:r>
              <a:rPr lang="da-DK" sz="1800"/>
              <a:t>Hvad gør I for at videreuddanne og opkvalificere medarbejderne i virksomheden? (Sæt gerne flere kryds)</a:t>
            </a:r>
          </a:p>
        </p:txBody>
      </p:sp>
      <p:sp>
        <p:nvSpPr>
          <p:cNvPr id="15" name="Pladsholder til tekst 5"/>
          <p:cNvSpPr txBox="1">
            <a:spLocks/>
          </p:cNvSpPr>
          <p:nvPr/>
        </p:nvSpPr>
        <p:spPr>
          <a:xfrm>
            <a:off x="395536" y="1588833"/>
            <a:ext cx="7521848" cy="14106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It-virksomheder har typisk har dialog om videreuddannelse og opkvalificering med deres medarbejdere minimum en gang årligt (84,5%)</a:t>
            </a:r>
            <a:br>
              <a:rPr lang="da-DK" sz="1600"/>
            </a:br>
            <a:endParaRPr lang="da-DK" sz="1600"/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Næsten hver 4. virksomhed (24,1%) tilbyder trainee og </a:t>
            </a:r>
            <a:r>
              <a:rPr lang="da-DK" sz="1600" err="1"/>
              <a:t>graduateforløb</a:t>
            </a:r>
            <a:endParaRPr lang="da-DK" sz="1600"/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5751722F-4263-488C-B9BD-114099D9A0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7241100"/>
              </p:ext>
            </p:extLst>
          </p:nvPr>
        </p:nvGraphicFramePr>
        <p:xfrm>
          <a:off x="135653" y="2972374"/>
          <a:ext cx="8229600" cy="313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7788499" y="3198564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62,1% (52,3%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5544464" y="3609459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22,4% (29,8%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4666796" y="4021319"/>
            <a:ext cx="116570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6,9% (7,3%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5642913" y="4422996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24,1% (24,5%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4812806" y="4839107"/>
            <a:ext cx="1063112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9,5% (8,0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4715609" y="5236734"/>
            <a:ext cx="116570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7,8% (5,3%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4711948" y="5645436"/>
            <a:ext cx="122982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7,8% (13,3%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9278312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24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4"/>
            <a:ext cx="8229600" cy="924238"/>
          </a:xfrm>
        </p:spPr>
        <p:txBody>
          <a:bodyPr/>
          <a:lstStyle/>
          <a:p>
            <a:r>
              <a:rPr lang="da-DK" sz="1800"/>
              <a:t>Hvordan forventer du, at virksomhedens brug af ressourcer på videreuddannelse/opkvalificering/ traineeforløb vil være i 2019 i forhold til 2018?</a:t>
            </a:r>
          </a:p>
        </p:txBody>
      </p:sp>
      <p:sp>
        <p:nvSpPr>
          <p:cNvPr id="13" name="Pladsholder til tekst 5"/>
          <p:cNvSpPr txBox="1">
            <a:spLocks/>
          </p:cNvSpPr>
          <p:nvPr/>
        </p:nvSpPr>
        <p:spPr>
          <a:xfrm>
            <a:off x="395536" y="1896833"/>
            <a:ext cx="7521848" cy="12167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2 ud af 5 it-virksomheder (42,2%) vil bruge flere ressourcer på videreuddannelse/opkvalificering/traineeforløb end sidste år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Blot 2,6% vil bruge færre ressourcer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5C0A1952-E1C6-4302-9A61-6866F7BDBB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132883"/>
              </p:ext>
            </p:extLst>
          </p:nvPr>
        </p:nvGraphicFramePr>
        <p:xfrm>
          <a:off x="289661" y="2961808"/>
          <a:ext cx="8229599" cy="3260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7531125" y="3346752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42,2% (35,7%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7816518" y="4101128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44,8% (45,5%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3107424" y="4857334"/>
            <a:ext cx="116570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2,6% (1,3%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3969370" y="5582803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10,3% (17,5%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224469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25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6"/>
            <a:ext cx="8229600" cy="504056"/>
          </a:xfrm>
        </p:spPr>
        <p:txBody>
          <a:bodyPr/>
          <a:lstStyle/>
          <a:p>
            <a:r>
              <a:rPr lang="da-DK" sz="1800"/>
              <a:t>Hvor vigtigt tror du, udenlandsk arbejdskraft er for den danske it-sektor?</a:t>
            </a:r>
          </a:p>
        </p:txBody>
      </p:sp>
      <p:sp>
        <p:nvSpPr>
          <p:cNvPr id="14" name="Pladsholder til tekst 5"/>
          <p:cNvSpPr txBox="1">
            <a:spLocks/>
          </p:cNvSpPr>
          <p:nvPr/>
        </p:nvSpPr>
        <p:spPr>
          <a:xfrm>
            <a:off x="395536" y="1588833"/>
            <a:ext cx="7521848" cy="111368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4 ud af 5 virksomheder (83,6%) mener, at udenlandsk arbejdskraft er vigtigt eller meget vigtigt</a:t>
            </a:r>
          </a:p>
          <a:p>
            <a:pPr marL="285750" indent="-285750">
              <a:buClr>
                <a:srgbClr val="C00000"/>
              </a:buClr>
            </a:pPr>
            <a:endParaRPr lang="da-DK" sz="1600"/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FA018113-1D4F-4D69-AF48-D8F59EF91B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403750"/>
              </p:ext>
            </p:extLst>
          </p:nvPr>
        </p:nvGraphicFramePr>
        <p:xfrm>
          <a:off x="982679" y="2487851"/>
          <a:ext cx="6742497" cy="3478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6332991" y="2825693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38,8% (32,5%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7010828" y="3473709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44,8% (46,4%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3110860" y="4116307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10,3% (15,2%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2330251" y="4744271"/>
            <a:ext cx="116570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3,5% (1,3%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2230670" y="5382586"/>
            <a:ext cx="116570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2,6% (4,6%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4255000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26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62"/>
            <a:ext cx="8229600" cy="504056"/>
          </a:xfrm>
        </p:spPr>
        <p:txBody>
          <a:bodyPr/>
          <a:lstStyle/>
          <a:p>
            <a:r>
              <a:rPr lang="da-DK" sz="1800"/>
              <a:t>Har I eller overvejer I at ansætte udenlandske it-specialister?</a:t>
            </a:r>
          </a:p>
        </p:txBody>
      </p:sp>
      <p:sp>
        <p:nvSpPr>
          <p:cNvPr id="14" name="Pladsholder til tekst 5"/>
          <p:cNvSpPr txBox="1">
            <a:spLocks/>
          </p:cNvSpPr>
          <p:nvPr/>
        </p:nvSpPr>
        <p:spPr>
          <a:xfrm>
            <a:off x="395536" y="1588833"/>
            <a:ext cx="7521848" cy="19123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40,5% af alle it-virksomheder har allerede udenlandske it-specialister ansat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Hver 5. (22,4%) forventer at få behov for det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33,6% forventer ikke at skulle ansætte udenlandsk arbejdskraft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31CD9B70-67BD-4470-87F6-57DE273F29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150835"/>
              </p:ext>
            </p:extLst>
          </p:nvPr>
        </p:nvGraphicFramePr>
        <p:xfrm>
          <a:off x="376283" y="2967107"/>
          <a:ext cx="7631933" cy="305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7516240" y="3263205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40,5% (38,8%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4768009" y="3816019"/>
            <a:ext cx="116570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6,9% (3,3%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5475263" y="4370391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15,5% (12,5%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6954512" y="4930543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33,6% (38,2%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4484892" y="5485229"/>
            <a:ext cx="116570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3,5% (7,2%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77750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27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5"/>
            <a:ext cx="8229600" cy="685535"/>
          </a:xfrm>
        </p:spPr>
        <p:txBody>
          <a:bodyPr/>
          <a:lstStyle/>
          <a:p>
            <a:r>
              <a:rPr lang="da-DK" sz="1800"/>
              <a:t>Hvor stor en del af it-medarbejderne i jeres virksomhed, er ikke ansat som lønmodtagere i virksomheden (i procent)?</a:t>
            </a:r>
          </a:p>
        </p:txBody>
      </p:sp>
      <p:sp>
        <p:nvSpPr>
          <p:cNvPr id="13" name="Pladsholder til tekst 5"/>
          <p:cNvSpPr txBox="1">
            <a:spLocks/>
          </p:cNvSpPr>
          <p:nvPr/>
        </p:nvSpPr>
        <p:spPr>
          <a:xfrm>
            <a:off x="395536" y="1588833"/>
            <a:ext cx="7521848" cy="81259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16,6% af medarbejderne i it-virksomhederne er ikke fastansatte</a:t>
            </a:r>
          </a:p>
          <a:p>
            <a:pPr marL="285750" indent="-285750">
              <a:buClr>
                <a:srgbClr val="C00000"/>
              </a:buClr>
            </a:pPr>
            <a:endParaRPr lang="da-DK" sz="1600"/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5FC2C706-0DE2-4A24-BD18-049D6A9E0A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855942"/>
              </p:ext>
            </p:extLst>
          </p:nvPr>
        </p:nvGraphicFramePr>
        <p:xfrm>
          <a:off x="1530417" y="2401424"/>
          <a:ext cx="5842535" cy="328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6302554" y="3832779"/>
            <a:ext cx="1293944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900"/>
              <a:t>16,6% (19,6% </a:t>
            </a:r>
            <a:r>
              <a:rPr lang="en-US" sz="900" err="1"/>
              <a:t>i</a:t>
            </a:r>
            <a:r>
              <a:rPr lang="en-US" sz="9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259587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6"/>
            <a:ext cx="8229600" cy="504056"/>
          </a:xfrm>
        </p:spPr>
        <p:txBody>
          <a:bodyPr/>
          <a:lstStyle/>
          <a:p>
            <a:r>
              <a:rPr lang="da-DK" sz="1800"/>
              <a:t>Hvor ligger din virksomhed?</a:t>
            </a:r>
          </a:p>
        </p:txBody>
      </p:sp>
      <p:sp>
        <p:nvSpPr>
          <p:cNvPr id="14" name="Pladsholder til tekst 5"/>
          <p:cNvSpPr txBox="1">
            <a:spLocks/>
          </p:cNvSpPr>
          <p:nvPr/>
        </p:nvSpPr>
        <p:spPr>
          <a:xfrm>
            <a:off x="395536" y="1588833"/>
            <a:ext cx="7521848" cy="213409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Størstedelen af virksomhederne er placeret i Hovedstadsområdet efterfulgt af Midtjylland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Besvarelserne passer nogenlunde med fordelingen af it-virksomheder på landsplan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Dog er Sjælland og øer underrepræsenteret i undersøgelsen</a:t>
            </a: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78D4D769-6943-44D4-A5F2-BBF8E537BD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738661"/>
              </p:ext>
            </p:extLst>
          </p:nvPr>
        </p:nvGraphicFramePr>
        <p:xfrm>
          <a:off x="702645" y="3314766"/>
          <a:ext cx="675731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2485720" y="3529083"/>
            <a:ext cx="1380506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6,4% (2,6%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3" name="Tekstfelt 2"/>
          <p:cNvSpPr txBox="1"/>
          <p:nvPr/>
        </p:nvSpPr>
        <p:spPr>
          <a:xfrm>
            <a:off x="6772906" y="3941490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53,9% (33,2%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2661290" y="4348837"/>
            <a:ext cx="1459054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8,33% (5,8%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2207686" y="4763937"/>
            <a:ext cx="1380506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3,2% (5,3%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8719589" y="3776430"/>
            <a:ext cx="106778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kstfelt 12"/>
          <p:cNvSpPr txBox="1"/>
          <p:nvPr/>
        </p:nvSpPr>
        <p:spPr>
          <a:xfrm>
            <a:off x="4050180" y="5164096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23,7% (32,1%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5" name="Tekstfelt 14"/>
          <p:cNvSpPr txBox="1"/>
          <p:nvPr/>
        </p:nvSpPr>
        <p:spPr>
          <a:xfrm>
            <a:off x="2314894" y="5586173"/>
            <a:ext cx="1459054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4,5% (21,1%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161511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6"/>
            <a:ext cx="8229600" cy="504056"/>
          </a:xfrm>
        </p:spPr>
        <p:txBody>
          <a:bodyPr/>
          <a:lstStyle/>
          <a:p>
            <a:r>
              <a:rPr lang="da-DK" sz="1800"/>
              <a:t>Hvor mange ansatte er der i virksomheden?</a:t>
            </a:r>
          </a:p>
        </p:txBody>
      </p:sp>
      <p:sp>
        <p:nvSpPr>
          <p:cNvPr id="14" name="Pladsholder til tekst 5"/>
          <p:cNvSpPr txBox="1">
            <a:spLocks/>
          </p:cNvSpPr>
          <p:nvPr/>
        </p:nvSpPr>
        <p:spPr>
          <a:xfrm>
            <a:off x="395536" y="1588833"/>
            <a:ext cx="7521848" cy="17126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Næsten hver 3. (29,3%) af virksomhederne har under 10 ansatte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37,6% har 10-99 ansatte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33,1% har 100 eller flere ansatte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71579C25-A209-4D5D-8136-0196A9FAE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445334"/>
              </p:ext>
            </p:extLst>
          </p:nvPr>
        </p:nvGraphicFramePr>
        <p:xfrm>
          <a:off x="1548964" y="2834649"/>
          <a:ext cx="5034716" cy="291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4974636" y="3108220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21,7% (11,1%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3850200" y="3633776"/>
            <a:ext cx="1459054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11,5% (6,4%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4484188" y="4160880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17,2% (21,2%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4830700" y="4683853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20.4% (16,9%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5820019" y="5214662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29,3% (47,4%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230779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60"/>
            <a:ext cx="8229600" cy="504056"/>
          </a:xfrm>
        </p:spPr>
        <p:txBody>
          <a:bodyPr/>
          <a:lstStyle/>
          <a:p>
            <a:r>
              <a:rPr lang="da-DK" sz="1800"/>
              <a:t>Hvordan var din virksomheds bundlinje i 2018 sammenlignet med 2017?</a:t>
            </a:r>
          </a:p>
        </p:txBody>
      </p:sp>
      <p:sp>
        <p:nvSpPr>
          <p:cNvPr id="14" name="Pladsholder til tekst 5"/>
          <p:cNvSpPr txBox="1">
            <a:spLocks/>
          </p:cNvSpPr>
          <p:nvPr/>
        </p:nvSpPr>
        <p:spPr>
          <a:xfrm>
            <a:off x="395536" y="1588833"/>
            <a:ext cx="7521848" cy="17246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De gode tider for branchen fortsatte i 2018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Over halvdelen (53,5%) havde en bedre bundlinje i 2018 end i 2017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Desværre havde hver 4. (26,1%) en dårligere bundlinje i 2018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F792ECF6-96A7-4930-BDCA-7A00FC1BAC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9670975"/>
              </p:ext>
            </p:extLst>
          </p:nvPr>
        </p:nvGraphicFramePr>
        <p:xfrm>
          <a:off x="1648227" y="2878591"/>
          <a:ext cx="4839199" cy="301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5987237" y="3230086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53,5% (59,4%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3863460" y="3928441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14,8% (17,2%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4479475" y="4603231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26,1% (15,0%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3355117" y="5279980"/>
            <a:ext cx="1380506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5,6% (8,3%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42808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6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5"/>
            <a:ext cx="8229600" cy="647033"/>
          </a:xfrm>
        </p:spPr>
        <p:txBody>
          <a:bodyPr/>
          <a:lstStyle/>
          <a:p>
            <a:r>
              <a:rPr lang="da-DK" sz="1800"/>
              <a:t>Hvordan forventer du samlet set det vil gå for din virksomhed i 2019 sammenlignet med 2018?</a:t>
            </a:r>
          </a:p>
        </p:txBody>
      </p:sp>
      <p:sp>
        <p:nvSpPr>
          <p:cNvPr id="14" name="Pladsholder til tekst 5"/>
          <p:cNvSpPr txBox="1">
            <a:spLocks/>
          </p:cNvSpPr>
          <p:nvPr/>
        </p:nvSpPr>
        <p:spPr>
          <a:xfrm>
            <a:off x="395536" y="1588833"/>
            <a:ext cx="7521848" cy="14912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Optimismen er stor i branchen. 76,9% forventer en endnu bedre bundlinje i år</a:t>
            </a:r>
          </a:p>
          <a:p>
            <a:pPr marL="285750" indent="-285750">
              <a:buClr>
                <a:srgbClr val="C00000"/>
              </a:buClr>
            </a:pPr>
            <a:endParaRPr lang="da-DK" sz="1600"/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Antallet af virksomheder, der forventer en dårligere bundlinje i 2019 er faldet til 1,4% (mod 2,2% året før)</a:t>
            </a:r>
          </a:p>
          <a:p>
            <a:pPr marL="285750" indent="-285750">
              <a:buClr>
                <a:srgbClr val="C00000"/>
              </a:buClr>
            </a:pPr>
            <a:endParaRPr lang="da-DK" sz="1600"/>
          </a:p>
          <a:p>
            <a:pPr marL="285750" indent="-285750">
              <a:buClr>
                <a:srgbClr val="C00000"/>
              </a:buClr>
            </a:pPr>
            <a:endParaRPr lang="da-DK" sz="1600"/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C0E5109B-7913-43F9-A0FC-9E283E44A5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023638"/>
              </p:ext>
            </p:extLst>
          </p:nvPr>
        </p:nvGraphicFramePr>
        <p:xfrm>
          <a:off x="693020" y="3156613"/>
          <a:ext cx="669918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felt 7"/>
          <p:cNvSpPr txBox="1"/>
          <p:nvPr/>
        </p:nvSpPr>
        <p:spPr>
          <a:xfrm>
            <a:off x="6511436" y="3477499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76,9% (75,6%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3145479" y="4091067"/>
            <a:ext cx="1537600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18,9% (18,3%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2131580" y="4702452"/>
            <a:ext cx="1380506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1,4% (2,2%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2221131" y="5324155"/>
            <a:ext cx="1380506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100"/>
              <a:t>2,8% (3,9% </a:t>
            </a:r>
            <a:r>
              <a:rPr lang="en-US" sz="1100" err="1"/>
              <a:t>i</a:t>
            </a:r>
            <a:r>
              <a:rPr lang="en-US" sz="110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354598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7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4"/>
            <a:ext cx="8229600" cy="504056"/>
          </a:xfrm>
        </p:spPr>
        <p:txBody>
          <a:bodyPr/>
          <a:lstStyle/>
          <a:p>
            <a:r>
              <a:rPr lang="da-DK" sz="1800"/>
              <a:t>Hvilke af følgende ting vil din virksomhed arbejde med i 2019? (Sæt gerne flere kryds)</a:t>
            </a:r>
          </a:p>
        </p:txBody>
      </p:sp>
      <p:sp>
        <p:nvSpPr>
          <p:cNvPr id="22" name="Pladsholder til tekst 5"/>
          <p:cNvSpPr txBox="1">
            <a:spLocks/>
          </p:cNvSpPr>
          <p:nvPr/>
        </p:nvSpPr>
        <p:spPr>
          <a:xfrm>
            <a:off x="395536" y="1588833"/>
            <a:ext cx="7521848" cy="15017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Næsten hver 2. ud 3 it-virksomheder (60,3%) vil arbejde med it-sikkerhed i 2019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56,9% vil arbejde med brugeroplevelse (UX/CX)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Halvdelen (52,7%) vil fortsat arbejde med persondataforordningen</a:t>
            </a:r>
          </a:p>
          <a:p>
            <a:pPr marL="285750" indent="-285750">
              <a:buClr>
                <a:srgbClr val="C00000"/>
              </a:buClr>
            </a:pPr>
            <a:r>
              <a:rPr lang="da-DK" sz="1600"/>
              <a:t>Næsten halvdelen (48,9%) vil fokusere på kunstig intelligens</a:t>
            </a:r>
          </a:p>
        </p:txBody>
      </p:sp>
      <p:grpSp>
        <p:nvGrpSpPr>
          <p:cNvPr id="2" name="Gruppe 1"/>
          <p:cNvGrpSpPr/>
          <p:nvPr/>
        </p:nvGrpSpPr>
        <p:grpSpPr>
          <a:xfrm>
            <a:off x="1403234" y="3004653"/>
            <a:ext cx="5836349" cy="3262632"/>
            <a:chOff x="1611052" y="3093718"/>
            <a:chExt cx="5836349" cy="3262632"/>
          </a:xfrm>
        </p:grpSpPr>
        <p:graphicFrame>
          <p:nvGraphicFramePr>
            <p:cNvPr id="21" name="Diagram 20">
              <a:extLst>
                <a:ext uri="{FF2B5EF4-FFF2-40B4-BE49-F238E27FC236}">
                  <a16:creationId xmlns:a16="http://schemas.microsoft.com/office/drawing/2014/main" id="{CE3A45A1-1A56-4724-83FB-BF508505ED3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16246418"/>
                </p:ext>
              </p:extLst>
            </p:nvPr>
          </p:nvGraphicFramePr>
          <p:xfrm>
            <a:off x="1611052" y="3093718"/>
            <a:ext cx="4866750" cy="326263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kstfelt 7"/>
            <p:cNvSpPr txBox="1"/>
            <p:nvPr/>
          </p:nvSpPr>
          <p:spPr>
            <a:xfrm>
              <a:off x="5782198" y="3783057"/>
              <a:ext cx="1409360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000"/>
                <a:t>52,7% (67,7% </a:t>
              </a:r>
              <a:r>
                <a:rPr lang="en-US" sz="1000" err="1"/>
                <a:t>i</a:t>
              </a:r>
              <a:r>
                <a:rPr lang="en-US" sz="1000"/>
                <a:t> 2018)</a:t>
              </a:r>
            </a:p>
          </p:txBody>
        </p:sp>
        <p:sp>
          <p:nvSpPr>
            <p:cNvPr id="10" name="Tekstfelt 9"/>
            <p:cNvSpPr txBox="1"/>
            <p:nvPr/>
          </p:nvSpPr>
          <p:spPr>
            <a:xfrm>
              <a:off x="6038041" y="3237645"/>
              <a:ext cx="1409360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000"/>
                <a:t>60,3% (56,3% </a:t>
              </a:r>
              <a:r>
                <a:rPr lang="en-US" sz="1000" err="1"/>
                <a:t>i</a:t>
              </a:r>
              <a:r>
                <a:rPr lang="en-US" sz="1000"/>
                <a:t> 2018)</a:t>
              </a:r>
            </a:p>
          </p:txBody>
        </p:sp>
        <p:sp>
          <p:nvSpPr>
            <p:cNvPr id="11" name="Tekstfelt 10"/>
            <p:cNvSpPr txBox="1"/>
            <p:nvPr/>
          </p:nvSpPr>
          <p:spPr>
            <a:xfrm>
              <a:off x="5214322" y="4334096"/>
              <a:ext cx="1409360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000"/>
                <a:t>35,1% (39,5% </a:t>
              </a:r>
              <a:r>
                <a:rPr lang="en-US" sz="1000" err="1"/>
                <a:t>i</a:t>
              </a:r>
              <a:r>
                <a:rPr lang="en-US" sz="1000"/>
                <a:t> 2018)</a:t>
              </a:r>
            </a:p>
          </p:txBody>
        </p:sp>
        <p:sp>
          <p:nvSpPr>
            <p:cNvPr id="12" name="Tekstfelt 11"/>
            <p:cNvSpPr txBox="1"/>
            <p:nvPr/>
          </p:nvSpPr>
          <p:spPr>
            <a:xfrm>
              <a:off x="5912998" y="3513271"/>
              <a:ext cx="1409360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000"/>
                <a:t>56,9% (38,9% </a:t>
              </a:r>
              <a:r>
                <a:rPr lang="en-US" sz="1000" err="1"/>
                <a:t>i</a:t>
              </a:r>
              <a:r>
                <a:rPr lang="en-US" sz="1000"/>
                <a:t> 2018)</a:t>
              </a:r>
            </a:p>
          </p:txBody>
        </p:sp>
        <p:sp>
          <p:nvSpPr>
            <p:cNvPr id="13" name="Tekstfelt 12"/>
            <p:cNvSpPr txBox="1"/>
            <p:nvPr/>
          </p:nvSpPr>
          <p:spPr>
            <a:xfrm>
              <a:off x="5658779" y="4054666"/>
              <a:ext cx="1409360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000"/>
                <a:t>48,9% (31,7% </a:t>
              </a:r>
              <a:r>
                <a:rPr lang="en-US" sz="1000" err="1"/>
                <a:t>i</a:t>
              </a:r>
              <a:r>
                <a:rPr lang="en-US" sz="1000"/>
                <a:t> 2018)</a:t>
              </a:r>
            </a:p>
          </p:txBody>
        </p:sp>
        <p:sp>
          <p:nvSpPr>
            <p:cNvPr id="14" name="Tekstfelt 13"/>
            <p:cNvSpPr txBox="1"/>
            <p:nvPr/>
          </p:nvSpPr>
          <p:spPr>
            <a:xfrm>
              <a:off x="4959992" y="4610785"/>
              <a:ext cx="1409360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000"/>
                <a:t>27,5% (29,3% </a:t>
              </a:r>
              <a:r>
                <a:rPr lang="en-US" sz="1000" err="1"/>
                <a:t>i</a:t>
              </a:r>
              <a:r>
                <a:rPr lang="en-US" sz="1000"/>
                <a:t> 2018)</a:t>
              </a:r>
            </a:p>
          </p:txBody>
        </p:sp>
        <p:sp>
          <p:nvSpPr>
            <p:cNvPr id="16" name="Tekstfelt 15"/>
            <p:cNvSpPr txBox="1"/>
            <p:nvPr/>
          </p:nvSpPr>
          <p:spPr>
            <a:xfrm>
              <a:off x="4538712" y="5425378"/>
              <a:ext cx="1891865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000"/>
                <a:t>14,5% (</a:t>
              </a:r>
              <a:r>
                <a:rPr lang="en-US" sz="1000" err="1"/>
                <a:t>Ikke</a:t>
              </a:r>
              <a:r>
                <a:rPr lang="en-US" sz="1000"/>
                <a:t> </a:t>
              </a:r>
              <a:r>
                <a:rPr lang="en-US" sz="1000" err="1"/>
                <a:t>spurgt</a:t>
              </a:r>
              <a:r>
                <a:rPr lang="en-US" sz="1000"/>
                <a:t> om I 2018)</a:t>
              </a:r>
            </a:p>
          </p:txBody>
        </p:sp>
        <p:sp>
          <p:nvSpPr>
            <p:cNvPr id="17" name="Tekstfelt 16"/>
            <p:cNvSpPr txBox="1"/>
            <p:nvPr/>
          </p:nvSpPr>
          <p:spPr>
            <a:xfrm>
              <a:off x="4911818" y="4877294"/>
              <a:ext cx="1885453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000"/>
                <a:t>26,0% (</a:t>
              </a:r>
              <a:r>
                <a:rPr lang="en-US" sz="1000" err="1"/>
                <a:t>Ikke</a:t>
              </a:r>
              <a:r>
                <a:rPr lang="en-US" sz="1000"/>
                <a:t> </a:t>
              </a:r>
              <a:r>
                <a:rPr lang="en-US" sz="1000" err="1"/>
                <a:t>spurgt</a:t>
              </a:r>
              <a:r>
                <a:rPr lang="en-US" sz="1000"/>
                <a:t> om </a:t>
              </a:r>
              <a:r>
                <a:rPr lang="en-US" sz="1000" err="1"/>
                <a:t>i</a:t>
              </a:r>
              <a:r>
                <a:rPr lang="en-US" sz="1000"/>
                <a:t> 2018)</a:t>
              </a:r>
            </a:p>
          </p:txBody>
        </p:sp>
        <p:sp>
          <p:nvSpPr>
            <p:cNvPr id="18" name="Tekstfelt 17"/>
            <p:cNvSpPr txBox="1"/>
            <p:nvPr/>
          </p:nvSpPr>
          <p:spPr>
            <a:xfrm>
              <a:off x="4688252" y="5151647"/>
              <a:ext cx="1885453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000"/>
                <a:t>19,1% (</a:t>
              </a:r>
              <a:r>
                <a:rPr lang="en-US" sz="1000" err="1"/>
                <a:t>Ikke</a:t>
              </a:r>
              <a:r>
                <a:rPr lang="en-US" sz="1000"/>
                <a:t> </a:t>
              </a:r>
              <a:r>
                <a:rPr lang="en-US" sz="1000" err="1"/>
                <a:t>spurgt</a:t>
              </a:r>
              <a:r>
                <a:rPr lang="en-US" sz="1000"/>
                <a:t> om </a:t>
              </a:r>
              <a:r>
                <a:rPr lang="en-US" sz="1000" err="1"/>
                <a:t>i</a:t>
              </a:r>
              <a:r>
                <a:rPr lang="en-US" sz="1000"/>
                <a:t> 2018)</a:t>
              </a:r>
            </a:p>
          </p:txBody>
        </p:sp>
        <p:sp>
          <p:nvSpPr>
            <p:cNvPr id="20" name="Tekstfelt 19"/>
            <p:cNvSpPr txBox="1"/>
            <p:nvPr/>
          </p:nvSpPr>
          <p:spPr>
            <a:xfrm>
              <a:off x="4187759" y="5688573"/>
              <a:ext cx="1268296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000"/>
                <a:t>3,8% (2,4% </a:t>
              </a:r>
              <a:r>
                <a:rPr lang="en-US" sz="1000" err="1"/>
                <a:t>i</a:t>
              </a:r>
              <a:r>
                <a:rPr lang="en-US" sz="1000"/>
                <a:t> 2018)</a:t>
              </a:r>
            </a:p>
          </p:txBody>
        </p:sp>
        <p:sp>
          <p:nvSpPr>
            <p:cNvPr id="23" name="Tekstfelt 22"/>
            <p:cNvSpPr txBox="1"/>
            <p:nvPr/>
          </p:nvSpPr>
          <p:spPr>
            <a:xfrm>
              <a:off x="4462933" y="5964733"/>
              <a:ext cx="1409360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000"/>
                <a:t>12,2% (15,6% </a:t>
              </a:r>
              <a:r>
                <a:rPr lang="en-US" sz="1000" err="1"/>
                <a:t>i</a:t>
              </a:r>
              <a:r>
                <a:rPr lang="en-US" sz="1000"/>
                <a:t> 2018)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0165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395536" y="2046188"/>
            <a:ext cx="8229600" cy="3575421"/>
          </a:xfrm>
        </p:spPr>
        <p:txBody>
          <a:bodyPr anchor="t"/>
          <a:lstStyle/>
          <a:p>
            <a:r>
              <a:rPr lang="da-DK" sz="1600"/>
              <a:t>Digital transformation, blockchain, vækst hos SMV, arkitektur, PIM, it-infrastruktur, effektivisering, digitalisering og effektivisering, outsourcing, effektivisering via it, it-support &amp; ERP, </a:t>
            </a:r>
            <a:r>
              <a:rPr lang="da-DK" sz="1600" err="1"/>
              <a:t>workplace</a:t>
            </a:r>
            <a:r>
              <a:rPr lang="da-DK" sz="1600"/>
              <a:t>, Offentlig it, kontrol og tilsyn, at lave penge, udvikling. </a:t>
            </a:r>
            <a:endParaRPr lang="da-DK" sz="1600">
              <a:cs typeface="Arial"/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8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56"/>
            <a:ext cx="8229600" cy="801038"/>
          </a:xfrm>
        </p:spPr>
        <p:txBody>
          <a:bodyPr anchor="t"/>
          <a:lstStyle/>
          <a:p>
            <a:r>
              <a:rPr lang="da-DK" sz="1800"/>
              <a:t>Hvilke af følgende ting vil din virksomhed arbejde med i 2019? (Sæt gerne flere kryds) – Dem der har svaret ”Andet”, har skrevet følgende i kommentarfeltet:</a:t>
            </a:r>
          </a:p>
        </p:txBody>
      </p:sp>
    </p:spTree>
    <p:extLst>
      <p:ext uri="{BB962C8B-B14F-4D97-AF65-F5344CB8AC3E}">
        <p14:creationId xmlns:p14="http://schemas.microsoft.com/office/powerpoint/2010/main" val="1502584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AC-C2C7-4109-9423-A4EB8F2C75C8}" type="datetime2">
              <a:rPr lang="da-DK" smtClean="0"/>
              <a:pPr/>
              <a:t>22. oktober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IT-Barometer 2019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9</a:t>
            </a:fld>
            <a:endParaRPr lang="da-DK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796760"/>
            <a:ext cx="8229600" cy="504056"/>
          </a:xfrm>
        </p:spPr>
        <p:txBody>
          <a:bodyPr/>
          <a:lstStyle/>
          <a:p>
            <a:r>
              <a:rPr lang="da-DK" sz="1800"/>
              <a:t>Hvad driver efterspørgslen af it-løsninger hos dine kunder? (Sæt gerne flere kryds)</a:t>
            </a:r>
          </a:p>
        </p:txBody>
      </p:sp>
      <p:sp>
        <p:nvSpPr>
          <p:cNvPr id="23" name="Pladsholder til tekst 5"/>
          <p:cNvSpPr txBox="1">
            <a:spLocks/>
          </p:cNvSpPr>
          <p:nvPr/>
        </p:nvSpPr>
        <p:spPr>
          <a:xfrm>
            <a:off x="395535" y="1588833"/>
            <a:ext cx="8450081" cy="72131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C00000"/>
              </a:buClr>
            </a:pPr>
            <a:r>
              <a:rPr lang="da-DK" sz="1600"/>
              <a:t>De fleste kunder har først og fremmest fokus på at effektivisere deres eksisterende forretning (47,3%)</a:t>
            </a:r>
          </a:p>
        </p:txBody>
      </p:sp>
      <p:grpSp>
        <p:nvGrpSpPr>
          <p:cNvPr id="2" name="Gruppe 1"/>
          <p:cNvGrpSpPr/>
          <p:nvPr/>
        </p:nvGrpSpPr>
        <p:grpSpPr>
          <a:xfrm>
            <a:off x="183210" y="2342932"/>
            <a:ext cx="8880925" cy="3596159"/>
            <a:chOff x="183210" y="2342932"/>
            <a:chExt cx="8880925" cy="3596159"/>
          </a:xfrm>
        </p:grpSpPr>
        <p:graphicFrame>
          <p:nvGraphicFramePr>
            <p:cNvPr id="22" name="Diagram 21">
              <a:extLst>
                <a:ext uri="{FF2B5EF4-FFF2-40B4-BE49-F238E27FC236}">
                  <a16:creationId xmlns:a16="http://schemas.microsoft.com/office/drawing/2014/main" id="{D7042D5D-E822-445D-B563-8E6FD9691BC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58596779"/>
                </p:ext>
              </p:extLst>
            </p:nvPr>
          </p:nvGraphicFramePr>
          <p:xfrm>
            <a:off x="183210" y="2342932"/>
            <a:ext cx="8009078" cy="35961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kstfelt 7"/>
            <p:cNvSpPr txBox="1"/>
            <p:nvPr/>
          </p:nvSpPr>
          <p:spPr>
            <a:xfrm>
              <a:off x="7178682" y="2690597"/>
              <a:ext cx="1885453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000"/>
                <a:t>47,3% (</a:t>
              </a:r>
              <a:r>
                <a:rPr lang="en-US" sz="1000" err="1"/>
                <a:t>Ikke</a:t>
              </a:r>
              <a:r>
                <a:rPr lang="en-US" sz="1000"/>
                <a:t> </a:t>
              </a:r>
              <a:r>
                <a:rPr lang="en-US" sz="1000" err="1"/>
                <a:t>spurgt</a:t>
              </a:r>
              <a:r>
                <a:rPr lang="en-US" sz="1000"/>
                <a:t> om </a:t>
              </a:r>
              <a:r>
                <a:rPr lang="en-US" sz="1000" err="1"/>
                <a:t>i</a:t>
              </a:r>
              <a:r>
                <a:rPr lang="en-US" sz="1000"/>
                <a:t> 2018)</a:t>
              </a:r>
            </a:p>
          </p:txBody>
        </p:sp>
        <p:sp>
          <p:nvSpPr>
            <p:cNvPr id="10" name="Tekstfelt 9"/>
            <p:cNvSpPr txBox="1"/>
            <p:nvPr/>
          </p:nvSpPr>
          <p:spPr>
            <a:xfrm>
              <a:off x="5499783" y="3352260"/>
              <a:ext cx="1885453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000"/>
                <a:t>24,2% (</a:t>
              </a:r>
              <a:r>
                <a:rPr lang="en-US" sz="1000" err="1"/>
                <a:t>Ikke</a:t>
              </a:r>
              <a:r>
                <a:rPr lang="en-US" sz="1000"/>
                <a:t> </a:t>
              </a:r>
              <a:r>
                <a:rPr lang="en-US" sz="1000" err="1"/>
                <a:t>spurgt</a:t>
              </a:r>
              <a:r>
                <a:rPr lang="en-US" sz="1000"/>
                <a:t> om </a:t>
              </a:r>
              <a:r>
                <a:rPr lang="en-US" sz="1000" err="1"/>
                <a:t>i</a:t>
              </a:r>
              <a:r>
                <a:rPr lang="en-US" sz="1000"/>
                <a:t> 2018)</a:t>
              </a:r>
            </a:p>
          </p:txBody>
        </p:sp>
        <p:sp>
          <p:nvSpPr>
            <p:cNvPr id="13" name="Tekstfelt 12"/>
            <p:cNvSpPr txBox="1"/>
            <p:nvPr/>
          </p:nvSpPr>
          <p:spPr>
            <a:xfrm>
              <a:off x="6694737" y="4020846"/>
              <a:ext cx="1920719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000"/>
                <a:t>40,9% (</a:t>
              </a:r>
              <a:r>
                <a:rPr lang="en-US" sz="1000" err="1"/>
                <a:t>Ikke</a:t>
              </a:r>
              <a:r>
                <a:rPr lang="en-US" sz="1000"/>
                <a:t> </a:t>
              </a:r>
              <a:r>
                <a:rPr lang="en-US" sz="1000" err="1"/>
                <a:t>spurgt</a:t>
              </a:r>
              <a:r>
                <a:rPr lang="en-US" sz="1000"/>
                <a:t> om </a:t>
              </a:r>
              <a:r>
                <a:rPr lang="en-US" sz="1000" err="1"/>
                <a:t>i</a:t>
              </a:r>
              <a:r>
                <a:rPr lang="en-US" sz="1000"/>
                <a:t> 2018)</a:t>
              </a:r>
            </a:p>
          </p:txBody>
        </p:sp>
        <p:sp>
          <p:nvSpPr>
            <p:cNvPr id="14" name="Tekstfelt 13"/>
            <p:cNvSpPr txBox="1"/>
            <p:nvPr/>
          </p:nvSpPr>
          <p:spPr>
            <a:xfrm>
              <a:off x="4347135" y="4678218"/>
              <a:ext cx="1808508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000"/>
                <a:t>8,3% (</a:t>
              </a:r>
              <a:r>
                <a:rPr lang="en-US" sz="1000" err="1"/>
                <a:t>ikke</a:t>
              </a:r>
              <a:r>
                <a:rPr lang="en-US" sz="1000"/>
                <a:t> </a:t>
              </a:r>
              <a:r>
                <a:rPr lang="en-US" sz="1000" err="1"/>
                <a:t>spurgt</a:t>
              </a:r>
              <a:r>
                <a:rPr lang="en-US" sz="1000"/>
                <a:t> om </a:t>
              </a:r>
              <a:r>
                <a:rPr lang="en-US" sz="1000" err="1"/>
                <a:t>i</a:t>
              </a:r>
              <a:r>
                <a:rPr lang="en-US" sz="1000"/>
                <a:t> 2018)</a:t>
              </a:r>
            </a:p>
          </p:txBody>
        </p:sp>
        <p:sp>
          <p:nvSpPr>
            <p:cNvPr id="15" name="Tekstfelt 14"/>
            <p:cNvSpPr txBox="1"/>
            <p:nvPr/>
          </p:nvSpPr>
          <p:spPr>
            <a:xfrm>
              <a:off x="3861028" y="5345625"/>
              <a:ext cx="1814920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1000"/>
                <a:t>1,5% (</a:t>
              </a:r>
              <a:r>
                <a:rPr lang="en-US" sz="1000" err="1"/>
                <a:t>Ikke</a:t>
              </a:r>
              <a:r>
                <a:rPr lang="en-US" sz="1000"/>
                <a:t> </a:t>
              </a:r>
              <a:r>
                <a:rPr lang="en-US" sz="1000" err="1"/>
                <a:t>spurgt</a:t>
              </a:r>
              <a:r>
                <a:rPr lang="en-US" sz="1000"/>
                <a:t> om </a:t>
              </a:r>
              <a:r>
                <a:rPr lang="en-US" sz="1000" err="1"/>
                <a:t>i</a:t>
              </a:r>
              <a:r>
                <a:rPr lang="en-US" sz="1000"/>
                <a:t> 2018)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7285200"/>
      </p:ext>
    </p:extLst>
  </p:cSld>
  <p:clrMapOvr>
    <a:masterClrMapping/>
  </p:clrMapOvr>
</p:sld>
</file>

<file path=ppt/theme/theme1.xml><?xml version="1.0" encoding="utf-8"?>
<a:theme xmlns:a="http://schemas.openxmlformats.org/drawingml/2006/main" name="PP_ITB_2016_FINAL">
  <a:themeElements>
    <a:clrScheme name="ITB">
      <a:dk1>
        <a:srgbClr val="000000"/>
      </a:dk1>
      <a:lt1>
        <a:srgbClr val="FFFFFF"/>
      </a:lt1>
      <a:dk2>
        <a:srgbClr val="7C7461"/>
      </a:dk2>
      <a:lt2>
        <a:srgbClr val="FFFFFF"/>
      </a:lt2>
      <a:accent1>
        <a:srgbClr val="C21919"/>
      </a:accent1>
      <a:accent2>
        <a:srgbClr val="E98300"/>
      </a:accent2>
      <a:accent3>
        <a:srgbClr val="C8D124"/>
      </a:accent3>
      <a:accent4>
        <a:srgbClr val="AAD2F5"/>
      </a:accent4>
      <a:accent5>
        <a:srgbClr val="952218"/>
      </a:accent5>
      <a:accent6>
        <a:srgbClr val="9EB696"/>
      </a:accent6>
      <a:hlink>
        <a:srgbClr val="375472"/>
      </a:hlink>
      <a:folHlink>
        <a:srgbClr val="C21919"/>
      </a:folHlink>
    </a:clrScheme>
    <a:fontScheme name="IT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/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e8c1a17-b4f5-4a7d-9d46-cd5f21924bda">
      <UserInfo>
        <DisplayName>Lotte Jensen</DisplayName>
        <AccountId>30</AccountId>
        <AccountType/>
      </UserInfo>
      <UserInfo>
        <DisplayName>Mette Lundberg</DisplayName>
        <AccountId>22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F3A576F8B23745876AB7E7794D05C3" ma:contentTypeVersion="10" ma:contentTypeDescription="Opret et nyt dokument." ma:contentTypeScope="" ma:versionID="ee39fbbdfed1d994a92609847e3cde25">
  <xsd:schema xmlns:xsd="http://www.w3.org/2001/XMLSchema" xmlns:xs="http://www.w3.org/2001/XMLSchema" xmlns:p="http://schemas.microsoft.com/office/2006/metadata/properties" xmlns:ns3="a2e22843-a6bd-4287-9d4f-f618d6a553ae" xmlns:ns4="7e8c1a17-b4f5-4a7d-9d46-cd5f21924bda" targetNamespace="http://schemas.microsoft.com/office/2006/metadata/properties" ma:root="true" ma:fieldsID="63fc82b9a3ce46a70711fb2b204f1d12" ns3:_="" ns4:_="">
    <xsd:import namespace="a2e22843-a6bd-4287-9d4f-f618d6a553ae"/>
    <xsd:import namespace="7e8c1a17-b4f5-4a7d-9d46-cd5f21924b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e22843-a6bd-4287-9d4f-f618d6a553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8c1a17-b4f5-4a7d-9d46-cd5f21924bd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værdi for deling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9F4B73-1CAA-4136-84AD-8AADB6C036E9}">
  <ds:schemaRefs>
    <ds:schemaRef ds:uri="7e8c1a17-b4f5-4a7d-9d46-cd5f21924bda"/>
    <ds:schemaRef ds:uri="a2e22843-a6bd-4287-9d4f-f618d6a553a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A922B9E-79FB-4B63-8618-FD3C23EEE0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59076E-B609-46B6-89C3-E93543218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e22843-a6bd-4287-9d4f-f618d6a553ae"/>
    <ds:schemaRef ds:uri="7e8c1a17-b4f5-4a7d-9d46-cd5f21924b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PP_ITB_2016_FINAL_190216</Template>
  <TotalTime>0</TotalTime>
  <Words>2936</Words>
  <Application>Microsoft Office PowerPoint</Application>
  <PresentationFormat>Skærmshow (4:3)</PresentationFormat>
  <Paragraphs>363</Paragraphs>
  <Slides>27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27</vt:i4>
      </vt:variant>
    </vt:vector>
  </HeadingPairs>
  <TitlesOfParts>
    <vt:vector size="30" baseType="lpstr">
      <vt:lpstr>Arial</vt:lpstr>
      <vt:lpstr>Calibri</vt:lpstr>
      <vt:lpstr>PP_ITB_2016_FINAL</vt:lpstr>
      <vt:lpstr>IT-Barometer 2019</vt:lpstr>
      <vt:lpstr>Om analysen</vt:lpstr>
      <vt:lpstr>Hvor ligger din virksomhed?</vt:lpstr>
      <vt:lpstr>Hvor mange ansatte er der i virksomheden?</vt:lpstr>
      <vt:lpstr>Hvordan var din virksomheds bundlinje i 2018 sammenlignet med 2017?</vt:lpstr>
      <vt:lpstr>Hvordan forventer du samlet set det vil gå for din virksomhed i 2019 sammenlignet med 2018?</vt:lpstr>
      <vt:lpstr>Hvilke af følgende ting vil din virksomhed arbejde med i 2019? (Sæt gerne flere kryds)</vt:lpstr>
      <vt:lpstr>Hvilke af følgende ting vil din virksomhed arbejde med i 2019? (Sæt gerne flere kryds) – Dem der har svaret ”Andet”, har skrevet følgende i kommentarfeltet:</vt:lpstr>
      <vt:lpstr>Hvad driver efterspørgslen af it-løsninger hos dine kunder? (Sæt gerne flere kryds)</vt:lpstr>
      <vt:lpstr>Hvad ser du som de største barrierer for at øge væksten i it-erhvervet i Danmark? (Sæt gerne flere kryds)</vt:lpstr>
      <vt:lpstr>Indenfor hvilke områder, tror du, den danske it-branche kan gøre en særlig forskel? (Sæt gerne flere kryds)</vt:lpstr>
      <vt:lpstr>Har din virksomhed rejst eller forsøgt at rejse kapital indenfor de seneste tre år?</vt:lpstr>
      <vt:lpstr>Hvor gjorde I det og lykkedes I? (Sæt gerne flere kryds)</vt:lpstr>
      <vt:lpstr>EU´s persondataforordning trådte i kraft i 2018. Hvordan gik det for din virksomhed?</vt:lpstr>
      <vt:lpstr>Hvad har det kostet jer at blive klar (inkl. personale, udvikling, it, rådgivning, mv.)?</vt:lpstr>
      <vt:lpstr>Hvor mange ressourcer forventer I at bruge i 2019 på fortsat at leve op til kravene (inkl. personale, udvikling, it, rådgivning, mv.)?</vt:lpstr>
      <vt:lpstr>Har du indenfor det seneste år oplevet kontraktvilkår, der har fået dig til ikke at byde på en opgave?</vt:lpstr>
      <vt:lpstr>Har din virksomheden indenfor de seneste 12 måneder haft ledige it-stillinger i Danmark, som I har måttet opgive at besætte?</vt:lpstr>
      <vt:lpstr>Hvad gjorde I, da I ikke kunne besætte stillingen? (Sæt gerne flere kryds)</vt:lpstr>
      <vt:lpstr>Hvad er den største udfordring i forhold til at få fat i de rette it-kompetencer i Danmark?</vt:lpstr>
      <vt:lpstr>Personer med hvilken uddannelsesbaggrund efterspørger din virksomhed i Danmark? (sæt gerne flere kryds)</vt:lpstr>
      <vt:lpstr>Personer med hvilke kompetencer efterspørger din virksomhed i Danmark? (Sæt gerne flere kryds)</vt:lpstr>
      <vt:lpstr>Hvad gør I for at videreuddanne og opkvalificere medarbejderne i virksomheden? (Sæt gerne flere kryds)</vt:lpstr>
      <vt:lpstr>Hvordan forventer du, at virksomhedens brug af ressourcer på videreuddannelse/opkvalificering/ traineeforløb vil være i 2019 i forhold til 2018?</vt:lpstr>
      <vt:lpstr>Hvor vigtigt tror du, udenlandsk arbejdskraft er for den danske it-sektor?</vt:lpstr>
      <vt:lpstr>Har I eller overvejer I at ansætte udenlandske it-specialister?</vt:lpstr>
      <vt:lpstr>Hvor stor en del af it-medarbejderne i jeres virksomhed, er ikke ansat som lønmodtagere i virksomheden (i procent)?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IT-Barometer 2018</dc:title>
  <dc:creator>Rune Fick Hansen</dc:creator>
  <cp:lastModifiedBy>Rune Fick Hansen</cp:lastModifiedBy>
  <cp:revision>2</cp:revision>
  <dcterms:created xsi:type="dcterms:W3CDTF">2016-06-29T11:21:41Z</dcterms:created>
  <dcterms:modified xsi:type="dcterms:W3CDTF">2019-10-22T12:26:29Z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0x010100A2F3A576F8B23745876AB7E7794D05C3</vt:lpwstr>
  </property>
  <property fmtid="{D5CDD505-2E9C-101B-9397-08002B2CF9AE}" pid="3" name="AuthorIds_UIVersion_19968">
    <vt:lpwstr>18</vt:lpwstr>
  </property>
  <property fmtid="{D5CDD505-2E9C-101B-9397-08002B2CF9AE}" pid="4" name="AuthorIds_UIVersion_1024">
    <vt:lpwstr>15</vt:lpwstr>
  </property>
</Properties>
</file>