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67" r:id="rId6"/>
    <p:sldId id="262" r:id="rId7"/>
    <p:sldId id="269" r:id="rId8"/>
    <p:sldId id="276" r:id="rId9"/>
    <p:sldId id="270" r:id="rId10"/>
    <p:sldId id="278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6FB"/>
    <a:srgbClr val="00002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ema til typografi 2 - Marker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 til typografi 2 - Marker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51B5A-1F07-DC4A-B4C5-06BFC973F8E3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CB9B2-7242-7843-A76D-457038FA2C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d bille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2973633-9D4C-44CA-9B06-B051B4D79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4" y="0"/>
            <a:ext cx="12191488" cy="6867236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-9236"/>
            <a:ext cx="12192000" cy="6867236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981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998127" y="3979720"/>
            <a:ext cx="101963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2385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3911600"/>
            <a:ext cx="11136376" cy="59182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32800" y="3579734"/>
            <a:ext cx="11136376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2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4648287"/>
            <a:ext cx="11136376" cy="166031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5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9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>
          <a:xfrm>
            <a:off x="8915400" y="635285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>
          <a:xfrm>
            <a:off x="8915400" y="6352857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 sz="1100"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 sz="1100">
                <a:solidFill>
                  <a:schemeClr val="tx1"/>
                </a:solidFill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</a:defRPr>
            </a:lvl4pPr>
            <a:lvl5pPr>
              <a:buFontTx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el 2"/>
          <p:cNvSpPr>
            <a:spLocks noGrp="1"/>
          </p:cNvSpPr>
          <p:nvPr>
            <p:ph type="subTitle" idx="1"/>
          </p:nvPr>
        </p:nvSpPr>
        <p:spPr>
          <a:xfrm>
            <a:off x="3340100" y="5270499"/>
            <a:ext cx="5521776" cy="67310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medieklip 6"/>
          <p:cNvSpPr>
            <a:spLocks noGrp="1"/>
          </p:cNvSpPr>
          <p:nvPr>
            <p:ph type="media" sz="quarter" idx="12"/>
          </p:nvPr>
        </p:nvSpPr>
        <p:spPr>
          <a:xfrm>
            <a:off x="2588076" y="1308100"/>
            <a:ext cx="7025824" cy="3797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medie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0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9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  <p:extLst>
      <p:ext uri="{BB962C8B-B14F-4D97-AF65-F5344CB8AC3E}">
        <p14:creationId xmlns:p14="http://schemas.microsoft.com/office/powerpoint/2010/main" val="197247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blå">
    <p:bg>
      <p:bgPr>
        <a:solidFill>
          <a:srgbClr val="431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ly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2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776626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2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1112520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4"/>
          </p:nvPr>
        </p:nvSpPr>
        <p:spPr>
          <a:xfrm>
            <a:off x="532800" y="2627184"/>
            <a:ext cx="11125200" cy="35704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  <p:extLst>
      <p:ext uri="{BB962C8B-B14F-4D97-AF65-F5344CB8AC3E}">
        <p14:creationId xmlns:p14="http://schemas.microsoft.com/office/powerpoint/2010/main" val="49143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2"/>
          </p:nvPr>
        </p:nvSpPr>
        <p:spPr>
          <a:xfrm>
            <a:off x="6426200" y="1460499"/>
            <a:ext cx="5242976" cy="470738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7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476500"/>
            <a:ext cx="5382225" cy="364055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6434254" y="0"/>
            <a:ext cx="5757746" cy="67742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2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476501"/>
            <a:ext cx="5382225" cy="38320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537862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757746" cy="67742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3568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3" name="Pladsholder til indhold 9"/>
          <p:cNvSpPr>
            <a:spLocks noGrp="1"/>
          </p:cNvSpPr>
          <p:nvPr>
            <p:ph sz="quarter" idx="15"/>
          </p:nvPr>
        </p:nvSpPr>
        <p:spPr>
          <a:xfrm>
            <a:off x="6283568" y="2476501"/>
            <a:ext cx="5382225" cy="36841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3567" y="652677"/>
            <a:ext cx="3970141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3400" y="1681860"/>
            <a:ext cx="111252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tilføje en titel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3400" y="3142361"/>
            <a:ext cx="11125200" cy="307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4"/>
          </p:nvPr>
        </p:nvSpPr>
        <p:spPr>
          <a:xfrm>
            <a:off x="8915400" y="6352857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5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1" r:id="rId4"/>
    <p:sldLayoutId id="2147483661" r:id="rId5"/>
    <p:sldLayoutId id="2147483662" r:id="rId6"/>
    <p:sldLayoutId id="2147483666" r:id="rId7"/>
    <p:sldLayoutId id="2147483667" r:id="rId8"/>
    <p:sldLayoutId id="2147483668" r:id="rId9"/>
    <p:sldLayoutId id="2147483669" r:id="rId10"/>
    <p:sldLayoutId id="2147483663" r:id="rId11"/>
    <p:sldLayoutId id="2147483664" r:id="rId12"/>
    <p:sldLayoutId id="2147483672" r:id="rId13"/>
    <p:sldLayoutId id="2147483665" r:id="rId14"/>
    <p:sldLayoutId id="214748367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Ruda" charset="0"/>
          <a:ea typeface="Ruda" charset="0"/>
          <a:cs typeface="Ruda" charset="0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937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711200" indent="-1397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711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None/>
        <a:tabLst/>
        <a:defRPr sz="1400" i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711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None/>
        <a:tabLst/>
        <a:defRPr sz="1200" i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Praktisk guide til verdensmålene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- Sådan kommer I hurtigt i gang med verdensmålene i jeres virksomhed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FN’s </a:t>
            </a:r>
            <a:r>
              <a:rPr lang="da-DK" dirty="0" err="1"/>
              <a:t>verdenmål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16354-86A8-4DC8-9FD8-71A20CC4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752068"/>
            <a:ext cx="6953850" cy="1012724"/>
          </a:xfrm>
        </p:spPr>
        <p:txBody>
          <a:bodyPr>
            <a:normAutofit/>
          </a:bodyPr>
          <a:lstStyle/>
          <a:p>
            <a:r>
              <a:rPr lang="da-DK" dirty="0"/>
              <a:t>1. Forstå og prioriter målene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433763-FD9F-451C-BF83-58A64690451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0352" y="1882030"/>
            <a:ext cx="7159752" cy="4582777"/>
          </a:xfrm>
        </p:spPr>
        <p:txBody>
          <a:bodyPr>
            <a:normAutofit lnSpcReduction="10000"/>
          </a:bodyPr>
          <a:lstStyle/>
          <a:p>
            <a:r>
              <a:rPr lang="da-DK" dirty="0"/>
              <a:t>For at løbende at kunne måle jeres </a:t>
            </a:r>
            <a:br>
              <a:rPr lang="da-DK" dirty="0"/>
            </a:br>
            <a:r>
              <a:rPr lang="da-DK" dirty="0"/>
              <a:t>fremskridt mod at bidrage til </a:t>
            </a:r>
            <a:br>
              <a:rPr lang="da-DK" dirty="0"/>
            </a:br>
            <a:r>
              <a:rPr lang="da-DK" dirty="0"/>
              <a:t>verdensmålene, er det vigtigt at I </a:t>
            </a:r>
            <a:br>
              <a:rPr lang="da-DK" dirty="0"/>
            </a:br>
            <a:r>
              <a:rPr lang="da-DK" dirty="0"/>
              <a:t>starter med at sætte specifikke mål </a:t>
            </a:r>
            <a:br>
              <a:rPr lang="da-DK" dirty="0"/>
            </a:br>
            <a:r>
              <a:rPr lang="da-DK" dirty="0"/>
              <a:t>for indsatsen.</a:t>
            </a:r>
          </a:p>
          <a:p>
            <a:endParaRPr lang="da-DK" dirty="0"/>
          </a:p>
          <a:p>
            <a:r>
              <a:rPr lang="da-DK" dirty="0"/>
              <a:t>Et godt råd er at fokusere på de </a:t>
            </a:r>
            <a:br>
              <a:rPr lang="da-DK" dirty="0"/>
            </a:br>
            <a:r>
              <a:rPr lang="da-DK" dirty="0"/>
              <a:t>områder, som dit selskab arbejder </a:t>
            </a:r>
            <a:br>
              <a:rPr lang="da-DK" dirty="0"/>
            </a:br>
            <a:r>
              <a:rPr lang="da-DK" dirty="0"/>
              <a:t>med allerede, og hvor I måske har </a:t>
            </a:r>
            <a:br>
              <a:rPr lang="da-DK" dirty="0"/>
            </a:br>
            <a:r>
              <a:rPr lang="da-DK" dirty="0"/>
              <a:t>særlige kompetencer eller </a:t>
            </a:r>
            <a:br>
              <a:rPr lang="da-DK" dirty="0"/>
            </a:br>
            <a:r>
              <a:rPr lang="da-DK" dirty="0"/>
              <a:t>forudsætninger for at kunne bidrage.</a:t>
            </a:r>
          </a:p>
          <a:p>
            <a:br>
              <a:rPr lang="da-DK" dirty="0"/>
            </a:br>
            <a:endParaRPr lang="da-DK" dirty="0"/>
          </a:p>
          <a:p>
            <a:endParaRPr lang="da-DK" dirty="0"/>
          </a:p>
          <a:p>
            <a:r>
              <a:rPr lang="da-DK" b="1" dirty="0"/>
              <a:t>Brug diagrammet på næste slide til at komme i gang.</a:t>
            </a:r>
            <a:br>
              <a:rPr lang="da-DK" b="1" dirty="0"/>
            </a:br>
            <a:endParaRPr lang="da-DK" b="1" dirty="0"/>
          </a:p>
          <a:p>
            <a:r>
              <a:rPr lang="da-DK" dirty="0"/>
              <a:t>De mål der scorer højt for begge værdier, vil være et naturligt sted at starte med en nærmere udvælgelse af delmål og målsætning for aktiviteter.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16A93F7-DC58-4806-9B41-30ACDE7C18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4807483"/>
          </a:xfrm>
        </p:spPr>
        <p:txBody>
          <a:bodyPr>
            <a:normAutofit/>
          </a:bodyPr>
          <a:lstStyle/>
          <a:p>
            <a:r>
              <a:rPr lang="da-DK" dirty="0"/>
              <a:t>Det skal du gøre: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Start med at </a:t>
            </a:r>
            <a:r>
              <a:rPr lang="da-DK" b="1" dirty="0"/>
              <a:t>læse de 17 verdensmål </a:t>
            </a:r>
            <a:r>
              <a:rPr lang="da-DK" dirty="0"/>
              <a:t>igennem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Måske jeres </a:t>
            </a:r>
            <a:r>
              <a:rPr lang="da-DK" b="1" dirty="0"/>
              <a:t>nuværende aktiviteter allerede bidrager </a:t>
            </a:r>
            <a:r>
              <a:rPr lang="da-DK" dirty="0"/>
              <a:t>til at opfylde en eller flere af verdensmålene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Fokuser og prioriter </a:t>
            </a:r>
            <a:r>
              <a:rPr lang="da-DK" dirty="0"/>
              <a:t>de områder, som I allerede arbejder med, og som bidrager til jeres økonomi</a:t>
            </a:r>
          </a:p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5BBCED-E683-4892-8EC2-FC4AB7DD05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2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7D9262BB-33A9-4557-A0AD-A1553C4AC4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Fn’s</a:t>
            </a:r>
            <a:r>
              <a:rPr lang="da-DK" dirty="0"/>
              <a:t> verdensmål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2C548901-E9F7-406D-8D08-9A2969DFF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376" y="1845455"/>
            <a:ext cx="3478032" cy="326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4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6D98A9-944E-4B28-B505-74D23E08C6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3</a:t>
            </a:fld>
            <a:endParaRPr lang="da-DK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478A7DE-6146-4476-8D2A-471710953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59452"/>
              </p:ext>
            </p:extLst>
          </p:nvPr>
        </p:nvGraphicFramePr>
        <p:xfrm>
          <a:off x="3376168" y="1103714"/>
          <a:ext cx="5338065" cy="4903895"/>
        </p:xfrm>
        <a:graphic>
          <a:graphicData uri="http://schemas.openxmlformats.org/drawingml/2006/table">
            <a:tbl>
              <a:tblPr bandRow="1">
                <a:tableStyleId>{18603FDC-E32A-4AB5-989C-0864C3EAD2B8}</a:tableStyleId>
              </a:tblPr>
              <a:tblGrid>
                <a:gridCol w="1067613">
                  <a:extLst>
                    <a:ext uri="{9D8B030D-6E8A-4147-A177-3AD203B41FA5}">
                      <a16:colId xmlns:a16="http://schemas.microsoft.com/office/drawing/2014/main" val="3103414142"/>
                    </a:ext>
                  </a:extLst>
                </a:gridCol>
                <a:gridCol w="1067613">
                  <a:extLst>
                    <a:ext uri="{9D8B030D-6E8A-4147-A177-3AD203B41FA5}">
                      <a16:colId xmlns:a16="http://schemas.microsoft.com/office/drawing/2014/main" val="3174382411"/>
                    </a:ext>
                  </a:extLst>
                </a:gridCol>
                <a:gridCol w="1067613">
                  <a:extLst>
                    <a:ext uri="{9D8B030D-6E8A-4147-A177-3AD203B41FA5}">
                      <a16:colId xmlns:a16="http://schemas.microsoft.com/office/drawing/2014/main" val="4032975141"/>
                    </a:ext>
                  </a:extLst>
                </a:gridCol>
                <a:gridCol w="1067613">
                  <a:extLst>
                    <a:ext uri="{9D8B030D-6E8A-4147-A177-3AD203B41FA5}">
                      <a16:colId xmlns:a16="http://schemas.microsoft.com/office/drawing/2014/main" val="2310464681"/>
                    </a:ext>
                  </a:extLst>
                </a:gridCol>
                <a:gridCol w="1067613">
                  <a:extLst>
                    <a:ext uri="{9D8B030D-6E8A-4147-A177-3AD203B41FA5}">
                      <a16:colId xmlns:a16="http://schemas.microsoft.com/office/drawing/2014/main" val="821143062"/>
                    </a:ext>
                  </a:extLst>
                </a:gridCol>
              </a:tblGrid>
              <a:tr h="980779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08543"/>
                  </a:ext>
                </a:extLst>
              </a:tr>
              <a:tr h="980779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535717"/>
                  </a:ext>
                </a:extLst>
              </a:tr>
              <a:tr h="980779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796780"/>
                  </a:ext>
                </a:extLst>
              </a:tr>
              <a:tr h="980779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917606"/>
                  </a:ext>
                </a:extLst>
              </a:tr>
              <a:tr h="980779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276337"/>
                  </a:ext>
                </a:extLst>
              </a:tr>
            </a:tbl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8D401C22-6DAC-45EC-BA23-1985BFCE8F78}"/>
              </a:ext>
            </a:extLst>
          </p:cNvPr>
          <p:cNvSpPr txBox="1"/>
          <p:nvPr/>
        </p:nvSpPr>
        <p:spPr>
          <a:xfrm>
            <a:off x="3116142" y="9637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5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0801DF2-98E0-40B5-853C-73335FBD1CAD}"/>
              </a:ext>
            </a:extLst>
          </p:cNvPr>
          <p:cNvSpPr txBox="1"/>
          <p:nvPr/>
        </p:nvSpPr>
        <p:spPr>
          <a:xfrm>
            <a:off x="3114868" y="19553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4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DCC65BE-87EB-4629-9943-BAC82FBAA751}"/>
              </a:ext>
            </a:extLst>
          </p:cNvPr>
          <p:cNvSpPr txBox="1"/>
          <p:nvPr/>
        </p:nvSpPr>
        <p:spPr>
          <a:xfrm>
            <a:off x="3116142" y="29337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3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CF32CBB-344A-4AED-B4B4-8EF10DA8F406}"/>
              </a:ext>
            </a:extLst>
          </p:cNvPr>
          <p:cNvSpPr txBox="1"/>
          <p:nvPr/>
        </p:nvSpPr>
        <p:spPr>
          <a:xfrm>
            <a:off x="3116781" y="3905711"/>
            <a:ext cx="301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BE6A7D4-8CB3-4235-86D6-E016499D3804}"/>
              </a:ext>
            </a:extLst>
          </p:cNvPr>
          <p:cNvSpPr txBox="1"/>
          <p:nvPr/>
        </p:nvSpPr>
        <p:spPr>
          <a:xfrm>
            <a:off x="3116781" y="48932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1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D3B7A72-CF32-4E26-948D-B1C5FFF91326}"/>
              </a:ext>
            </a:extLst>
          </p:cNvPr>
          <p:cNvSpPr txBox="1"/>
          <p:nvPr/>
        </p:nvSpPr>
        <p:spPr>
          <a:xfrm>
            <a:off x="3112954" y="58691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0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BCD6BF2-0B02-4D2F-95F8-A6AE28248B14}"/>
              </a:ext>
            </a:extLst>
          </p:cNvPr>
          <p:cNvSpPr txBox="1"/>
          <p:nvPr/>
        </p:nvSpPr>
        <p:spPr>
          <a:xfrm>
            <a:off x="8582626" y="60089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5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07A1060-098F-40B5-8B24-D676EDE629D1}"/>
              </a:ext>
            </a:extLst>
          </p:cNvPr>
          <p:cNvSpPr txBox="1"/>
          <p:nvPr/>
        </p:nvSpPr>
        <p:spPr>
          <a:xfrm>
            <a:off x="7516078" y="60076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4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75916CE-5527-43CC-A512-B735508C0893}"/>
              </a:ext>
            </a:extLst>
          </p:cNvPr>
          <p:cNvSpPr txBox="1"/>
          <p:nvPr/>
        </p:nvSpPr>
        <p:spPr>
          <a:xfrm>
            <a:off x="6449530" y="600554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3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64B3A16E-7D29-46D6-B869-BD2AE9D81345}"/>
              </a:ext>
            </a:extLst>
          </p:cNvPr>
          <p:cNvSpPr txBox="1"/>
          <p:nvPr/>
        </p:nvSpPr>
        <p:spPr>
          <a:xfrm>
            <a:off x="5361782" y="6008831"/>
            <a:ext cx="301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E6B9EB7-DB05-463A-9D82-761829D367FE}"/>
              </a:ext>
            </a:extLst>
          </p:cNvPr>
          <p:cNvSpPr txBox="1"/>
          <p:nvPr/>
        </p:nvSpPr>
        <p:spPr>
          <a:xfrm>
            <a:off x="4308915" y="600760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1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94B65666-4799-4A9F-AAAB-6A02DD590DAB}"/>
              </a:ext>
            </a:extLst>
          </p:cNvPr>
          <p:cNvSpPr txBox="1"/>
          <p:nvPr/>
        </p:nvSpPr>
        <p:spPr>
          <a:xfrm>
            <a:off x="3246974" y="600554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0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A45B0550-C0A4-4467-9F17-757D611A2DCE}"/>
              </a:ext>
            </a:extLst>
          </p:cNvPr>
          <p:cNvSpPr txBox="1"/>
          <p:nvPr/>
        </p:nvSpPr>
        <p:spPr>
          <a:xfrm>
            <a:off x="4037490" y="6241499"/>
            <a:ext cx="404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I hvor høj grad arbejder vi med det i dag?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868FCA6-638B-4D59-B1FA-00D1FC2580A9}"/>
              </a:ext>
            </a:extLst>
          </p:cNvPr>
          <p:cNvSpPr txBox="1"/>
          <p:nvPr/>
        </p:nvSpPr>
        <p:spPr>
          <a:xfrm rot="16200000">
            <a:off x="959042" y="3400312"/>
            <a:ext cx="39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Hvordan bidrager det til vores økonomi?</a:t>
            </a:r>
          </a:p>
        </p:txBody>
      </p:sp>
      <p:sp>
        <p:nvSpPr>
          <p:cNvPr id="26" name="Pladsholder til tekst 6">
            <a:extLst>
              <a:ext uri="{FF2B5EF4-FFF2-40B4-BE49-F238E27FC236}">
                <a16:creationId xmlns:a16="http://schemas.microsoft.com/office/drawing/2014/main" id="{C5B2425B-B535-4900-9BF3-135DD3490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801" y="652677"/>
            <a:ext cx="6953849" cy="272074"/>
          </a:xfrm>
        </p:spPr>
        <p:txBody>
          <a:bodyPr/>
          <a:lstStyle/>
          <a:p>
            <a:r>
              <a:rPr lang="da-DK" dirty="0"/>
              <a:t>Prioriteringsdiagram i forhold til FN’s verdensmål</a:t>
            </a:r>
          </a:p>
        </p:txBody>
      </p:sp>
    </p:spTree>
    <p:extLst>
      <p:ext uri="{BB962C8B-B14F-4D97-AF65-F5344CB8AC3E}">
        <p14:creationId xmlns:p14="http://schemas.microsoft.com/office/powerpoint/2010/main" val="169363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C97A9-9085-4800-90C1-28C8E09D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752068"/>
            <a:ext cx="6953850" cy="1012724"/>
          </a:xfrm>
        </p:spPr>
        <p:txBody>
          <a:bodyPr>
            <a:normAutofit/>
          </a:bodyPr>
          <a:lstStyle/>
          <a:p>
            <a:r>
              <a:rPr lang="da-DK" dirty="0"/>
              <a:t>2. Dediker ressourcer og 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048EFE-03A8-4E7D-BC94-40F6A0E4822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0224" y="1859086"/>
            <a:ext cx="7484075" cy="4697161"/>
          </a:xfrm>
        </p:spPr>
        <p:txBody>
          <a:bodyPr>
            <a:noAutofit/>
          </a:bodyPr>
          <a:lstStyle/>
          <a:p>
            <a:r>
              <a:rPr lang="da-DK" dirty="0"/>
              <a:t>Succesen med verdensmålene i ens </a:t>
            </a:r>
            <a:br>
              <a:rPr lang="da-DK" dirty="0"/>
            </a:br>
            <a:r>
              <a:rPr lang="da-DK" dirty="0"/>
              <a:t>virksomhed afhænger i høj grad af ens </a:t>
            </a:r>
            <a:br>
              <a:rPr lang="da-DK" dirty="0"/>
            </a:br>
            <a:r>
              <a:rPr lang="da-DK" dirty="0"/>
              <a:t>evne til at formalisere arbejdet.</a:t>
            </a:r>
            <a:br>
              <a:rPr lang="da-DK" dirty="0"/>
            </a:br>
            <a:br>
              <a:rPr lang="da-DK" dirty="0"/>
            </a:br>
            <a:r>
              <a:rPr lang="da-DK" dirty="0"/>
              <a:t>I nogle virksomheder vil det f.eks. give </a:t>
            </a:r>
            <a:br>
              <a:rPr lang="da-DK" dirty="0"/>
            </a:br>
            <a:r>
              <a:rPr lang="da-DK" dirty="0"/>
              <a:t>mest mening at forankre arbejdet i </a:t>
            </a:r>
            <a:br>
              <a:rPr lang="da-DK" dirty="0"/>
            </a:br>
            <a:r>
              <a:rPr lang="da-DK" dirty="0"/>
              <a:t>direktionen. I andre virksomheder vil være mere naturligt at etablere et team, der arbejder på tværs af hele organisationen.</a:t>
            </a:r>
          </a:p>
          <a:p>
            <a:br>
              <a:rPr lang="da-DK" dirty="0"/>
            </a:br>
            <a:r>
              <a:rPr lang="da-DK" b="1" dirty="0"/>
              <a:t>Brug skemaet på næste slide til at komme i gang.</a:t>
            </a:r>
            <a:br>
              <a:rPr lang="da-DK" b="1" dirty="0"/>
            </a:br>
            <a:endParaRPr lang="da-DK" b="1" dirty="0"/>
          </a:p>
          <a:p>
            <a:r>
              <a:rPr lang="da-DK" dirty="0"/>
              <a:t>For hvert verdensmål I har identificeret, skal I definere klare, målbare og tidsafgrænsede delmål. Det skal skrives yderst til højre i skemaet.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Derefter skal I blive enige om en de konkrete actions/tiltag der skal til for at nå målet (markeret med gult).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Hver måned skal I så følge op, og flytte de actions/tiltag over, som I er lykkedes med (markeret med grønt). Forslag til evt. nye actions/tiltag skal også diskuteres hver måned, og de vedtagne skal sættes op (markeret med gult)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3FC05FF-2AB5-463F-B31C-0112A9391B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5033860"/>
          </a:xfrm>
        </p:spPr>
        <p:txBody>
          <a:bodyPr/>
          <a:lstStyle/>
          <a:p>
            <a:r>
              <a:rPr lang="da-DK" dirty="0"/>
              <a:t>Det skal du gøre: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Identificer delmål </a:t>
            </a:r>
            <a:r>
              <a:rPr lang="da-DK" dirty="0"/>
              <a:t>for hvert af de aktuelle verdensmål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På første møde skal I </a:t>
            </a:r>
            <a:r>
              <a:rPr lang="da-DK" b="1" dirty="0"/>
              <a:t>blive enige om de actions/tiltag</a:t>
            </a:r>
            <a:r>
              <a:rPr lang="da-DK" dirty="0"/>
              <a:t> der vil få jer i mål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Hver måned skal I følge op </a:t>
            </a:r>
            <a:r>
              <a:rPr lang="da-DK" dirty="0"/>
              <a:t>for at se, hvilke actions I er lykkedes med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Evt. </a:t>
            </a:r>
            <a:r>
              <a:rPr lang="da-DK" b="1" dirty="0"/>
              <a:t>nye actions/tiltag skal de skrives på </a:t>
            </a:r>
            <a:r>
              <a:rPr lang="da-DK" dirty="0"/>
              <a:t>skemaet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13400F-EC43-45AC-A37C-FD5D6556F00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BA5216A-91FE-4FE5-ACF1-40C53280D5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FN’s verdensmål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7DA8563-B8F9-499A-AD99-D8B7CFB4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60" y="1755648"/>
            <a:ext cx="3561172" cy="13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2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75C980-BF16-42B8-9A02-93057577FD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5</a:t>
            </a:fld>
            <a:endParaRPr lang="da-DK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E7BE947-9404-47D8-93CF-C5C292B4A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0140"/>
              </p:ext>
            </p:extLst>
          </p:nvPr>
        </p:nvGraphicFramePr>
        <p:xfrm>
          <a:off x="532800" y="1078992"/>
          <a:ext cx="11262958" cy="512633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19302">
                  <a:extLst>
                    <a:ext uri="{9D8B030D-6E8A-4147-A177-3AD203B41FA5}">
                      <a16:colId xmlns:a16="http://schemas.microsoft.com/office/drawing/2014/main" val="2869517313"/>
                    </a:ext>
                  </a:extLst>
                </a:gridCol>
                <a:gridCol w="1387063">
                  <a:extLst>
                    <a:ext uri="{9D8B030D-6E8A-4147-A177-3AD203B41FA5}">
                      <a16:colId xmlns:a16="http://schemas.microsoft.com/office/drawing/2014/main" val="721567708"/>
                    </a:ext>
                  </a:extLst>
                </a:gridCol>
                <a:gridCol w="998686">
                  <a:extLst>
                    <a:ext uri="{9D8B030D-6E8A-4147-A177-3AD203B41FA5}">
                      <a16:colId xmlns:a16="http://schemas.microsoft.com/office/drawing/2014/main" val="1302324706"/>
                    </a:ext>
                  </a:extLst>
                </a:gridCol>
                <a:gridCol w="998686">
                  <a:extLst>
                    <a:ext uri="{9D8B030D-6E8A-4147-A177-3AD203B41FA5}">
                      <a16:colId xmlns:a16="http://schemas.microsoft.com/office/drawing/2014/main" val="496263535"/>
                    </a:ext>
                  </a:extLst>
                </a:gridCol>
                <a:gridCol w="998686">
                  <a:extLst>
                    <a:ext uri="{9D8B030D-6E8A-4147-A177-3AD203B41FA5}">
                      <a16:colId xmlns:a16="http://schemas.microsoft.com/office/drawing/2014/main" val="2438940346"/>
                    </a:ext>
                  </a:extLst>
                </a:gridCol>
                <a:gridCol w="998686">
                  <a:extLst>
                    <a:ext uri="{9D8B030D-6E8A-4147-A177-3AD203B41FA5}">
                      <a16:colId xmlns:a16="http://schemas.microsoft.com/office/drawing/2014/main" val="3152798274"/>
                    </a:ext>
                  </a:extLst>
                </a:gridCol>
                <a:gridCol w="998686">
                  <a:extLst>
                    <a:ext uri="{9D8B030D-6E8A-4147-A177-3AD203B41FA5}">
                      <a16:colId xmlns:a16="http://schemas.microsoft.com/office/drawing/2014/main" val="4217134001"/>
                    </a:ext>
                  </a:extLst>
                </a:gridCol>
                <a:gridCol w="998686">
                  <a:extLst>
                    <a:ext uri="{9D8B030D-6E8A-4147-A177-3AD203B41FA5}">
                      <a16:colId xmlns:a16="http://schemas.microsoft.com/office/drawing/2014/main" val="1880963541"/>
                    </a:ext>
                  </a:extLst>
                </a:gridCol>
                <a:gridCol w="1664477">
                  <a:extLst>
                    <a:ext uri="{9D8B030D-6E8A-4147-A177-3AD203B41FA5}">
                      <a16:colId xmlns:a16="http://schemas.microsoft.com/office/drawing/2014/main" val="2428029065"/>
                    </a:ext>
                  </a:extLst>
                </a:gridCol>
              </a:tblGrid>
              <a:tr h="468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Actions</a:t>
                      </a:r>
                      <a:endParaRPr lang="da-DK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Måned 1</a:t>
                      </a:r>
                      <a:endParaRPr lang="da-DK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Måned 2</a:t>
                      </a:r>
                      <a:endParaRPr lang="da-DK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Måned 3</a:t>
                      </a:r>
                      <a:endParaRPr lang="da-DK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Måned 4</a:t>
                      </a:r>
                      <a:endParaRPr lang="da-DK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Måned 5</a:t>
                      </a:r>
                      <a:endParaRPr lang="da-DK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Måned 6</a:t>
                      </a:r>
                      <a:endParaRPr lang="da-DK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Mål</a:t>
                      </a:r>
                      <a:endParaRPr lang="da-DK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0833865"/>
                  </a:ext>
                </a:extLst>
              </a:tr>
              <a:tr h="11644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Delmål til klimamål nr.</a:t>
                      </a:r>
                      <a:br>
                        <a:rPr lang="da-DK" sz="1400" dirty="0">
                          <a:effectLst/>
                        </a:rPr>
                      </a:br>
                      <a:endParaRPr lang="da-DK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4244467"/>
                  </a:ext>
                </a:extLst>
              </a:tr>
              <a:tr h="11644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Delmål til klimamål nr.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4678137"/>
                  </a:ext>
                </a:extLst>
              </a:tr>
              <a:tr h="11644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Delmål til klimamål nr.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2723087"/>
                  </a:ext>
                </a:extLst>
              </a:tr>
              <a:tr h="11644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Delmål til klimamål nr.</a:t>
                      </a:r>
                      <a:endParaRPr lang="da-DK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2529663"/>
                  </a:ext>
                </a:extLst>
              </a:tr>
            </a:tbl>
          </a:graphicData>
        </a:graphic>
      </p:graphicFrame>
      <p:sp>
        <p:nvSpPr>
          <p:cNvPr id="28" name="Pladsholder til tekst 6">
            <a:extLst>
              <a:ext uri="{FF2B5EF4-FFF2-40B4-BE49-F238E27FC236}">
                <a16:creationId xmlns:a16="http://schemas.microsoft.com/office/drawing/2014/main" id="{9E5C31D0-4CEE-44DC-A7CC-B8776CB45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801" y="652677"/>
            <a:ext cx="6953849" cy="272074"/>
          </a:xfrm>
        </p:spPr>
        <p:txBody>
          <a:bodyPr/>
          <a:lstStyle/>
          <a:p>
            <a:r>
              <a:rPr lang="da-DK" dirty="0"/>
              <a:t>Delmål i forhold til FN’s verdensmål</a:t>
            </a:r>
          </a:p>
        </p:txBody>
      </p:sp>
    </p:spTree>
    <p:extLst>
      <p:ext uri="{BB962C8B-B14F-4D97-AF65-F5344CB8AC3E}">
        <p14:creationId xmlns:p14="http://schemas.microsoft.com/office/powerpoint/2010/main" val="212433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BDF7B-FE08-4AE1-97AA-7716B52D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761212"/>
            <a:ext cx="6953850" cy="1012724"/>
          </a:xfrm>
        </p:spPr>
        <p:txBody>
          <a:bodyPr/>
          <a:lstStyle/>
          <a:p>
            <a:r>
              <a:rPr lang="da-DK" dirty="0"/>
              <a:t>Eksekver og kommuniker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F21443-8825-44B6-84FC-A06DB4321BD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2800" y="1859087"/>
            <a:ext cx="6953850" cy="4541713"/>
          </a:xfrm>
        </p:spPr>
        <p:txBody>
          <a:bodyPr>
            <a:noAutofit/>
          </a:bodyPr>
          <a:lstStyle/>
          <a:p>
            <a:r>
              <a:rPr lang="da-DK" dirty="0"/>
              <a:t>Uanset om der er tale om intern </a:t>
            </a:r>
            <a:br>
              <a:rPr lang="da-DK" dirty="0"/>
            </a:br>
            <a:r>
              <a:rPr lang="da-DK" dirty="0"/>
              <a:t>eller ekstern kommunikation, </a:t>
            </a:r>
            <a:br>
              <a:rPr lang="da-DK" dirty="0"/>
            </a:br>
            <a:r>
              <a:rPr lang="da-DK" dirty="0"/>
              <a:t>er det vigtigt, at man sætter sig </a:t>
            </a:r>
            <a:br>
              <a:rPr lang="da-DK" dirty="0"/>
            </a:br>
            <a:r>
              <a:rPr lang="da-DK" dirty="0"/>
              <a:t>et kommunikationsmål.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b="1" dirty="0"/>
              <a:t>Brug diagrammet på næste </a:t>
            </a:r>
            <a:br>
              <a:rPr lang="da-DK" b="1" dirty="0"/>
            </a:br>
            <a:r>
              <a:rPr lang="da-DK" b="1" dirty="0"/>
              <a:t>slide til at komme i gang.</a:t>
            </a:r>
            <a:br>
              <a:rPr lang="da-DK" b="1" dirty="0"/>
            </a:br>
            <a:br>
              <a:rPr lang="da-DK" b="1" dirty="0"/>
            </a:br>
            <a:br>
              <a:rPr lang="da-DK" dirty="0"/>
            </a:br>
            <a:r>
              <a:rPr lang="da-DK" dirty="0"/>
              <a:t>Start med diskuter hvilke </a:t>
            </a:r>
            <a:br>
              <a:rPr lang="da-DK" dirty="0"/>
            </a:br>
            <a:r>
              <a:rPr lang="da-DK" dirty="0"/>
              <a:t>modtagergrupper, der er relevante </a:t>
            </a:r>
            <a:br>
              <a:rPr lang="da-DK" dirty="0"/>
            </a:br>
            <a:r>
              <a:rPr lang="da-DK" dirty="0"/>
              <a:t>for jeres kommunikation.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Beslut derefter hvad målet skal være (skal modtagerne informeres, forstå beslutningen, acceptere rejsen i er på eller decideret ændre adfærd).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Når det er sket, skal I vælge de rette kommunikationskanaler og udarbejde konkrete kommunikationsplaner og aktiviteter for de enkelte modtagergrupper.</a:t>
            </a:r>
            <a:br>
              <a:rPr lang="da-DK" dirty="0"/>
            </a:br>
            <a:endParaRPr lang="da-DK" dirty="0"/>
          </a:p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4804D69-0635-49DA-9589-AF239A9B1E9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Det skal du gøre: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Afgør om modtagergruppen skal </a:t>
            </a:r>
            <a:r>
              <a:rPr lang="da-DK" b="1" dirty="0"/>
              <a:t>informeres, forstå, acceptere eller ændre adfærd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Vælg de meste </a:t>
            </a:r>
            <a:r>
              <a:rPr lang="da-DK" b="1" dirty="0"/>
              <a:t>effektive kommunikationskanaler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Udarbejd en </a:t>
            </a:r>
            <a:r>
              <a:rPr lang="da-DK" b="1" dirty="0"/>
              <a:t>kommunikationsplan for hver modtagergruppe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C23603-2C2A-4F88-9FAC-6566A52C27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6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DAA8BF2-FD71-4117-8EA3-0C2582A79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Fn’s</a:t>
            </a:r>
            <a:r>
              <a:rPr lang="da-DK" dirty="0"/>
              <a:t> verdensmål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9D78AC3-0B21-44E5-86EB-5E989B8E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134" y="1703639"/>
            <a:ext cx="4525019" cy="28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1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CB571C8-4E02-4DC9-BF87-A3DF992EE9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7</a:t>
            </a:fld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0B10F96-7A5A-4944-A9A9-13B8F1FB7631}"/>
              </a:ext>
            </a:extLst>
          </p:cNvPr>
          <p:cNvSpPr/>
          <p:nvPr/>
        </p:nvSpPr>
        <p:spPr>
          <a:xfrm>
            <a:off x="2406795" y="1358270"/>
            <a:ext cx="1799998" cy="4896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46A0C96-6A13-4861-BC2D-4D79DF5D45A8}"/>
              </a:ext>
            </a:extLst>
          </p:cNvPr>
          <p:cNvSpPr/>
          <p:nvPr/>
        </p:nvSpPr>
        <p:spPr>
          <a:xfrm>
            <a:off x="4204523" y="1358220"/>
            <a:ext cx="1799998" cy="4896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EC8B24A-DDF7-40EE-B34A-FBFEA9BEF362}"/>
              </a:ext>
            </a:extLst>
          </p:cNvPr>
          <p:cNvSpPr/>
          <p:nvPr/>
        </p:nvSpPr>
        <p:spPr>
          <a:xfrm>
            <a:off x="5997454" y="1358222"/>
            <a:ext cx="1799998" cy="48965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9138E84-61AF-47C4-8AB6-DE9EDC65A24E}"/>
              </a:ext>
            </a:extLst>
          </p:cNvPr>
          <p:cNvSpPr/>
          <p:nvPr/>
        </p:nvSpPr>
        <p:spPr>
          <a:xfrm>
            <a:off x="7796544" y="1358221"/>
            <a:ext cx="1799998" cy="48965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>
            <a:extLst>
              <a:ext uri="{FF2B5EF4-FFF2-40B4-BE49-F238E27FC236}">
                <a16:creationId xmlns:a16="http://schemas.microsoft.com/office/drawing/2014/main" id="{453E96CA-5DCF-4CCF-8E51-701497C8D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883" y="6008278"/>
            <a:ext cx="898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a-DK" sz="1200">
                <a:latin typeface="Calibri" charset="0"/>
              </a:rPr>
              <a:t>Tidsforbrug</a:t>
            </a:r>
            <a:br>
              <a:rPr lang="da-DK" sz="1200">
                <a:latin typeface="Calibri" charset="0"/>
              </a:rPr>
            </a:br>
            <a:r>
              <a:rPr lang="da-DK" sz="1200">
                <a:latin typeface="Calibri" charset="0"/>
              </a:rPr>
              <a:t>og kanaler</a:t>
            </a:r>
          </a:p>
        </p:txBody>
      </p:sp>
      <p:cxnSp>
        <p:nvCxnSpPr>
          <p:cNvPr id="12" name="Straight Arrow Connector 40">
            <a:extLst>
              <a:ext uri="{FF2B5EF4-FFF2-40B4-BE49-F238E27FC236}">
                <a16:creationId xmlns:a16="http://schemas.microsoft.com/office/drawing/2014/main" id="{CEDF6B69-2EA7-448D-826E-60A31477789F}"/>
              </a:ext>
            </a:extLst>
          </p:cNvPr>
          <p:cNvCxnSpPr/>
          <p:nvPr/>
        </p:nvCxnSpPr>
        <p:spPr>
          <a:xfrm>
            <a:off x="2396735" y="6255591"/>
            <a:ext cx="7373923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2">
            <a:extLst>
              <a:ext uri="{FF2B5EF4-FFF2-40B4-BE49-F238E27FC236}">
                <a16:creationId xmlns:a16="http://schemas.microsoft.com/office/drawing/2014/main" id="{66B73E33-2A4F-49AB-85D4-EA8D3FBE227A}"/>
              </a:ext>
            </a:extLst>
          </p:cNvPr>
          <p:cNvCxnSpPr/>
          <p:nvPr/>
        </p:nvCxnSpPr>
        <p:spPr>
          <a:xfrm flipV="1">
            <a:off x="2388346" y="1238974"/>
            <a:ext cx="0" cy="5025005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7C810CCA-BFB7-49DC-9D8E-776940E876B8}"/>
              </a:ext>
            </a:extLst>
          </p:cNvPr>
          <p:cNvSpPr txBox="1"/>
          <p:nvPr/>
        </p:nvSpPr>
        <p:spPr>
          <a:xfrm>
            <a:off x="1587985" y="1121924"/>
            <a:ext cx="793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dirty="0">
                <a:latin typeface="Calibri" pitchFamily="34" charset="0"/>
              </a:rPr>
              <a:t>Effekt på</a:t>
            </a:r>
            <a:br>
              <a:rPr lang="da-DK" sz="1200" dirty="0">
                <a:latin typeface="Calibri" pitchFamily="34" charset="0"/>
              </a:rPr>
            </a:br>
            <a:r>
              <a:rPr lang="da-DK" sz="1200" dirty="0">
                <a:latin typeface="Calibri" pitchFamily="34" charset="0"/>
              </a:rPr>
              <a:t>modtager</a:t>
            </a:r>
          </a:p>
        </p:txBody>
      </p:sp>
      <p:sp>
        <p:nvSpPr>
          <p:cNvPr id="22" name="Tekstboks 46">
            <a:extLst>
              <a:ext uri="{FF2B5EF4-FFF2-40B4-BE49-F238E27FC236}">
                <a16:creationId xmlns:a16="http://schemas.microsoft.com/office/drawing/2014/main" id="{4E518832-1F63-48C5-8151-AE2F9CAA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228" y="5488041"/>
            <a:ext cx="1116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200" b="1"/>
              <a:t>Informere </a:t>
            </a:r>
            <a:br>
              <a:rPr lang="da-DK" sz="1200" b="1"/>
            </a:br>
            <a:r>
              <a:rPr lang="da-DK" sz="1000" b="1"/>
              <a:t>(Opmærksomhed</a:t>
            </a:r>
            <a:br>
              <a:rPr lang="da-DK" sz="1000" b="1"/>
            </a:br>
            <a:r>
              <a:rPr lang="da-DK" sz="1000" b="1"/>
              <a:t>og lytte)</a:t>
            </a:r>
            <a:endParaRPr lang="da-DK" sz="1200" b="1"/>
          </a:p>
        </p:txBody>
      </p:sp>
      <p:sp>
        <p:nvSpPr>
          <p:cNvPr id="23" name="Tekstboks 47">
            <a:extLst>
              <a:ext uri="{FF2B5EF4-FFF2-40B4-BE49-F238E27FC236}">
                <a16:creationId xmlns:a16="http://schemas.microsoft.com/office/drawing/2014/main" id="{7E3B08CD-192A-41B8-841B-BC33B1243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228" y="4258498"/>
            <a:ext cx="872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200" b="1"/>
              <a:t>Forstå</a:t>
            </a:r>
            <a:br>
              <a:rPr lang="da-DK" sz="1200" b="1"/>
            </a:br>
            <a:r>
              <a:rPr lang="da-DK" sz="1000" b="1"/>
              <a:t>(Afklare med</a:t>
            </a:r>
            <a:br>
              <a:rPr lang="da-DK" sz="1000" b="1"/>
            </a:br>
            <a:r>
              <a:rPr lang="da-DK" sz="1000" b="1"/>
              <a:t>eksempler)</a:t>
            </a:r>
            <a:endParaRPr lang="da-DK" sz="1200" b="1"/>
          </a:p>
        </p:txBody>
      </p:sp>
      <p:sp>
        <p:nvSpPr>
          <p:cNvPr id="24" name="Tekstboks 64">
            <a:extLst>
              <a:ext uri="{FF2B5EF4-FFF2-40B4-BE49-F238E27FC236}">
                <a16:creationId xmlns:a16="http://schemas.microsoft.com/office/drawing/2014/main" id="{6A869265-8665-4854-A6A5-6996E24C7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98" y="3025381"/>
            <a:ext cx="1154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200" b="1"/>
              <a:t>Accept</a:t>
            </a:r>
            <a:br>
              <a:rPr lang="da-DK" sz="1200" b="1"/>
            </a:br>
            <a:r>
              <a:rPr lang="da-DK" sz="1000" b="1"/>
              <a:t>(Overbevise, være</a:t>
            </a:r>
            <a:br>
              <a:rPr lang="da-DK" sz="1000" b="1"/>
            </a:br>
            <a:r>
              <a:rPr lang="da-DK" sz="1000" b="1"/>
              <a:t>med på rejsen)</a:t>
            </a:r>
            <a:endParaRPr lang="da-DK" sz="1200" b="1"/>
          </a:p>
        </p:txBody>
      </p:sp>
      <p:sp>
        <p:nvSpPr>
          <p:cNvPr id="25" name="Tekstboks 69">
            <a:extLst>
              <a:ext uri="{FF2B5EF4-FFF2-40B4-BE49-F238E27FC236}">
                <a16:creationId xmlns:a16="http://schemas.microsoft.com/office/drawing/2014/main" id="{4970E3A3-C160-4128-98CD-80E9A1136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506" y="1792715"/>
            <a:ext cx="1263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200" b="1"/>
              <a:t>Adfærd</a:t>
            </a:r>
          </a:p>
          <a:p>
            <a:pPr algn="r"/>
            <a:r>
              <a:rPr lang="da-DK" sz="1000" b="1"/>
              <a:t>(Involvere, ejerskab </a:t>
            </a:r>
            <a:br>
              <a:rPr lang="da-DK" sz="1000" b="1"/>
            </a:br>
            <a:r>
              <a:rPr lang="da-DK" sz="1000" b="1"/>
              <a:t>og forandring)</a:t>
            </a:r>
          </a:p>
        </p:txBody>
      </p:sp>
      <p:sp>
        <p:nvSpPr>
          <p:cNvPr id="26" name="Tekstboks 48">
            <a:extLst>
              <a:ext uri="{FF2B5EF4-FFF2-40B4-BE49-F238E27FC236}">
                <a16:creationId xmlns:a16="http://schemas.microsoft.com/office/drawing/2014/main" id="{31FAC7B2-4383-4883-B6F6-102249C7D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337" y="6273656"/>
            <a:ext cx="1804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000"/>
              <a:t>(F.eks. pressemeddelelser, nyhedsbreve, mails, intranet)</a:t>
            </a:r>
            <a:endParaRPr lang="da-DK" sz="1100"/>
          </a:p>
        </p:txBody>
      </p:sp>
      <p:sp>
        <p:nvSpPr>
          <p:cNvPr id="27" name="Tekstboks 49">
            <a:extLst>
              <a:ext uri="{FF2B5EF4-FFF2-40B4-BE49-F238E27FC236}">
                <a16:creationId xmlns:a16="http://schemas.microsoft.com/office/drawing/2014/main" id="{405DD13B-F389-4967-927E-83EFCF37F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727" y="6271844"/>
            <a:ext cx="178685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100"/>
              <a:t>  </a:t>
            </a:r>
            <a:r>
              <a:rPr lang="da-DK" sz="1000"/>
              <a:t>(F.eks. præsentationer, video, dialogmøder, intranet)</a:t>
            </a:r>
            <a:endParaRPr lang="da-DK" sz="1100"/>
          </a:p>
        </p:txBody>
      </p:sp>
      <p:sp>
        <p:nvSpPr>
          <p:cNvPr id="28" name="Tekstboks 50">
            <a:extLst>
              <a:ext uri="{FF2B5EF4-FFF2-40B4-BE49-F238E27FC236}">
                <a16:creationId xmlns:a16="http://schemas.microsoft.com/office/drawing/2014/main" id="{561F0898-8EB0-4260-9E9B-33D639ECA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731" y="6283399"/>
            <a:ext cx="17991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000"/>
              <a:t>(F.eks. afdelingsmøder, </a:t>
            </a:r>
            <a:br>
              <a:rPr lang="da-DK" sz="1000"/>
            </a:br>
            <a:r>
              <a:rPr lang="da-DK" sz="1000"/>
              <a:t>1:1 møder, fokusgrupper)</a:t>
            </a:r>
          </a:p>
        </p:txBody>
      </p:sp>
      <p:sp>
        <p:nvSpPr>
          <p:cNvPr id="29" name="Tekstboks 51">
            <a:extLst>
              <a:ext uri="{FF2B5EF4-FFF2-40B4-BE49-F238E27FC236}">
                <a16:creationId xmlns:a16="http://schemas.microsoft.com/office/drawing/2014/main" id="{DBC5098B-8166-4FBA-88AC-A3ACF1306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984" y="6289174"/>
            <a:ext cx="17805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000"/>
              <a:t>(F.eks. Workshop, coaching, 1:1 samtaler,  mål/KPI)</a:t>
            </a:r>
            <a:r>
              <a:rPr lang="da-DK" sz="1100"/>
              <a:t> </a:t>
            </a:r>
          </a:p>
        </p:txBody>
      </p:sp>
      <p:sp>
        <p:nvSpPr>
          <p:cNvPr id="20" name="Pladsholder til tekst 6">
            <a:extLst>
              <a:ext uri="{FF2B5EF4-FFF2-40B4-BE49-F238E27FC236}">
                <a16:creationId xmlns:a16="http://schemas.microsoft.com/office/drawing/2014/main" id="{F64FDCF5-456F-4CBB-9162-15B90C08BF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801" y="652677"/>
            <a:ext cx="6953849" cy="272074"/>
          </a:xfrm>
        </p:spPr>
        <p:txBody>
          <a:bodyPr/>
          <a:lstStyle/>
          <a:p>
            <a:r>
              <a:rPr lang="da-DK" dirty="0"/>
              <a:t>kommunikationsstrategi i forhold til FN’s verdensmål</a:t>
            </a:r>
          </a:p>
        </p:txBody>
      </p:sp>
    </p:spTree>
    <p:extLst>
      <p:ext uri="{BB962C8B-B14F-4D97-AF65-F5344CB8AC3E}">
        <p14:creationId xmlns:p14="http://schemas.microsoft.com/office/powerpoint/2010/main" val="133205189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IT-Branchen">
      <a:dk1>
        <a:srgbClr val="222222"/>
      </a:dk1>
      <a:lt1>
        <a:srgbClr val="FFFFFF"/>
      </a:lt1>
      <a:dk2>
        <a:srgbClr val="00002A"/>
      </a:dk2>
      <a:lt2>
        <a:srgbClr val="E90C30"/>
      </a:lt2>
      <a:accent1>
        <a:srgbClr val="E90C30"/>
      </a:accent1>
      <a:accent2>
        <a:srgbClr val="4A4453"/>
      </a:accent2>
      <a:accent3>
        <a:srgbClr val="D4D3D6"/>
      </a:accent3>
      <a:accent4>
        <a:srgbClr val="FFFFFF"/>
      </a:accent4>
      <a:accent5>
        <a:srgbClr val="4316FB"/>
      </a:accent5>
      <a:accent6>
        <a:srgbClr val="80C6B8"/>
      </a:accent6>
      <a:hlink>
        <a:srgbClr val="4316FB"/>
      </a:hlink>
      <a:folHlink>
        <a:srgbClr val="4316F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skabelon 2019 IT-Branchen.pptx" id="{0A05353C-9E0C-4ED1-9F00-AF36E417D847}" vid="{76AFC437-F271-4FFA-8A4B-52EAF8A04E63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F3A576F8B23745876AB7E7794D05C3" ma:contentTypeVersion="10" ma:contentTypeDescription="Opret et nyt dokument." ma:contentTypeScope="" ma:versionID="ee39fbbdfed1d994a92609847e3cde25">
  <xsd:schema xmlns:xsd="http://www.w3.org/2001/XMLSchema" xmlns:xs="http://www.w3.org/2001/XMLSchema" xmlns:p="http://schemas.microsoft.com/office/2006/metadata/properties" xmlns:ns3="a2e22843-a6bd-4287-9d4f-f618d6a553ae" xmlns:ns4="7e8c1a17-b4f5-4a7d-9d46-cd5f21924bda" targetNamespace="http://schemas.microsoft.com/office/2006/metadata/properties" ma:root="true" ma:fieldsID="63fc82b9a3ce46a70711fb2b204f1d12" ns3:_="" ns4:_="">
    <xsd:import namespace="a2e22843-a6bd-4287-9d4f-f618d6a553ae"/>
    <xsd:import namespace="7e8c1a17-b4f5-4a7d-9d46-cd5f21924b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22843-a6bd-4287-9d4f-f618d6a55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c1a17-b4f5-4a7d-9d46-cd5f21924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740140-64D2-4125-AA92-93BA39A03DCC}">
  <ds:schemaRefs>
    <ds:schemaRef ds:uri="http://purl.org/dc/dcmitype/"/>
    <ds:schemaRef ds:uri="http://schemas.microsoft.com/office/2006/documentManagement/types"/>
    <ds:schemaRef ds:uri="http://purl.org/dc/elements/1.1/"/>
    <ds:schemaRef ds:uri="7e8c1a17-b4f5-4a7d-9d46-cd5f21924bda"/>
    <ds:schemaRef ds:uri="a2e22843-a6bd-4287-9d4f-f618d6a553a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004BE8-B636-4893-A6D5-D6ED9D9AAD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FB528D-7E6C-4E27-8BF1-5E61FE046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e22843-a6bd-4287-9d4f-f618d6a553ae"/>
    <ds:schemaRef ds:uri="7e8c1a17-b4f5-4a7d-9d46-cd5f21924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PowerPoint-skabelon 2019 IT-Branchen</Template>
  <TotalTime>323</TotalTime>
  <Words>282</Words>
  <Application>Microsoft Office PowerPoint</Application>
  <PresentationFormat>Widescreen</PresentationFormat>
  <Paragraphs>106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Ruda</vt:lpstr>
      <vt:lpstr>Kontortema</vt:lpstr>
      <vt:lpstr>Praktisk guide til verdensmålene</vt:lpstr>
      <vt:lpstr>1. Forstå og prioriter målene</vt:lpstr>
      <vt:lpstr>PowerPoint-præsentation</vt:lpstr>
      <vt:lpstr>2. Dediker ressourcer og mål</vt:lpstr>
      <vt:lpstr>PowerPoint-præsentation</vt:lpstr>
      <vt:lpstr>Eksekver og kommuniker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Rune Fick Hansen</dc:creator>
  <cp:lastModifiedBy>Rune Fick Hansen</cp:lastModifiedBy>
  <cp:revision>5</cp:revision>
  <cp:lastPrinted>2019-05-22T07:30:54Z</cp:lastPrinted>
  <dcterms:created xsi:type="dcterms:W3CDTF">2019-09-02T11:56:14Z</dcterms:created>
  <dcterms:modified xsi:type="dcterms:W3CDTF">2019-09-03T11:52:09Z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0x010100A2F3A576F8B23745876AB7E7794D05C3</vt:lpwstr>
  </property>
</Properties>
</file>